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7"/>
  </p:notesMasterIdLst>
  <p:sldIdLst>
    <p:sldId id="1422" r:id="rId2"/>
    <p:sldId id="1428" r:id="rId3"/>
    <p:sldId id="1327" r:id="rId4"/>
    <p:sldId id="1392" r:id="rId5"/>
    <p:sldId id="1102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238694945015361E-2"/>
          <c:y val="0.35326851230691936"/>
          <c:w val="0.95337280370991528"/>
          <c:h val="0.529799614329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5BA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C4B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DF-485C-AF3A-0C0CD742A695}"/>
              </c:ext>
            </c:extLst>
          </c:dPt>
          <c:dPt>
            <c:idx val="2"/>
            <c:invertIfNegative val="0"/>
            <c:bubble3D val="0"/>
            <c:spPr>
              <a:solidFill>
                <a:srgbClr val="81299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5DF-485C-AF3A-0C0CD742A69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3C0-471F-BE5E-EA75A1360B9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C0-471F-BE5E-EA75A1360B91}"/>
              </c:ext>
            </c:extLst>
          </c:dPt>
          <c:dLbls>
            <c:dLbl>
              <c:idx val="2"/>
              <c:layout>
                <c:manualLayout>
                  <c:x val="-5.013706695641283E-3"/>
                  <c:y val="-5.0925459963165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DF-485C-AF3A-0C0CD742A6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Luis Abinader del PRM</c:v>
                </c:pt>
                <c:pt idx="1">
                  <c:v>Leonel Fernández de La Fuerza del Pueblo</c:v>
                </c:pt>
                <c:pt idx="2">
                  <c:v>Abel Martínez del PLD</c:v>
                </c:pt>
                <c:pt idx="3">
                  <c:v>Por el de otro partido</c:v>
                </c:pt>
                <c:pt idx="4">
                  <c:v>Indeciso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0.24</c:v>
                </c:pt>
                <c:pt idx="2">
                  <c:v>0.12</c:v>
                </c:pt>
                <c:pt idx="3">
                  <c:v>0.02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A9-4D98-BEE4-A154CDE67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02342127"/>
        <c:axId val="1849848335"/>
      </c:barChart>
      <c:catAx>
        <c:axId val="18023421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849848335"/>
        <c:crosses val="autoZero"/>
        <c:auto val="1"/>
        <c:lblAlgn val="ctr"/>
        <c:lblOffset val="100"/>
        <c:noMultiLvlLbl val="0"/>
      </c:catAx>
      <c:valAx>
        <c:axId val="1849848335"/>
        <c:scaling>
          <c:orientation val="minMax"/>
          <c:max val="0.57000000000000006"/>
        </c:scaling>
        <c:delete val="1"/>
        <c:axPos val="l"/>
        <c:numFmt formatCode="0%" sourceLinked="1"/>
        <c:majorTickMark val="out"/>
        <c:minorTickMark val="none"/>
        <c:tickLblPos val="nextTo"/>
        <c:crossAx val="1802342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59670601948175E-2"/>
          <c:y val="0.17335402537372588"/>
          <c:w val="0.97728829270876716"/>
          <c:h val="0.6026353406393751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Luis Abinader</c:v>
                </c:pt>
              </c:strCache>
            </c:strRef>
          </c:tx>
          <c:spPr>
            <a:ln w="28575" cap="rnd">
              <a:solidFill>
                <a:srgbClr val="005BAA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646736963810008E-2"/>
                  <c:y val="-2.7570214149258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11-401C-9860-02959BD0CA73}"/>
                </c:ext>
              </c:extLst>
            </c:dLbl>
            <c:dLbl>
              <c:idx val="2"/>
              <c:layout>
                <c:manualLayout>
                  <c:x val="-5.8677563456854941E-3"/>
                  <c:y val="-2.4742499877539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11-401C-9860-02959BD0C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0.38</c:v>
                </c:pt>
                <c:pt idx="1">
                  <c:v>0.47</c:v>
                </c:pt>
                <c:pt idx="2">
                  <c:v>0.56999999999999995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11-401C-9860-02959BD0CA7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Leonel Fernandez</c:v>
                </c:pt>
              </c:strCache>
            </c:strRef>
          </c:tx>
          <c:spPr>
            <a:ln w="28575" cap="rnd">
              <a:solidFill>
                <a:srgbClr val="1C4B2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5.8677563456854941E-3"/>
                  <c:y val="-1.0603928518945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11-401C-9860-02959BD0C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0.24</c:v>
                </c:pt>
                <c:pt idx="1">
                  <c:v>0.32</c:v>
                </c:pt>
                <c:pt idx="2">
                  <c:v>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A11-401C-9860-02959BD0CA7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Abel Martinez</c:v>
                </c:pt>
              </c:strCache>
            </c:strRef>
          </c:tx>
          <c:spPr>
            <a:ln w="28575" cap="rnd">
              <a:solidFill>
                <a:srgbClr val="81299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317296108601752E-2"/>
                  <c:y val="-3.0397928420977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11-401C-9860-02959BD0CA73}"/>
                </c:ext>
              </c:extLst>
            </c:dLbl>
            <c:dLbl>
              <c:idx val="2"/>
              <c:layout>
                <c:manualLayout>
                  <c:x val="-5.8677563456854941E-3"/>
                  <c:y val="-7.776214247226836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11-401C-9860-02959BD0C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0.3</c:v>
                </c:pt>
                <c:pt idx="1">
                  <c:v>0.19</c:v>
                </c:pt>
                <c:pt idx="2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A11-401C-9860-02959BD0CA73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712625134851621E-2"/>
                  <c:y val="2.3328642741680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11-401C-9860-02959BD0CA73}"/>
                </c:ext>
              </c:extLst>
            </c:dLbl>
            <c:dLbl>
              <c:idx val="1"/>
              <c:layout>
                <c:manualLayout>
                  <c:x val="-1.9724302569226918E-2"/>
                  <c:y val="2.8984071285118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11-401C-9860-02959BD0CA73}"/>
                </c:ext>
              </c:extLst>
            </c:dLbl>
            <c:dLbl>
              <c:idx val="2"/>
              <c:layout>
                <c:manualLayout>
                  <c:x val="-5.8677563456854941E-3"/>
                  <c:y val="1.2017785654805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11-401C-9860-02959BD0C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A11-401C-9860-02959BD0CA73}"/>
            </c:ext>
          </c:extLst>
        </c:ser>
        <c:ser>
          <c:idx val="4"/>
          <c:order val="4"/>
          <c:tx>
            <c:strRef>
              <c:f>Sheet1!$A$7</c:f>
              <c:strCache>
                <c:ptCount val="1"/>
              </c:strCache>
            </c:strRef>
          </c:tx>
          <c:spPr>
            <a:ln w="28575" cap="rnd">
              <a:solidFill>
                <a:srgbClr val="1C4B2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856078911310195E-2"/>
                  <c:y val="2.3328642741680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A11-401C-9860-02959BD0CA73}"/>
                </c:ext>
              </c:extLst>
            </c:dLbl>
            <c:dLbl>
              <c:idx val="1"/>
              <c:layout>
                <c:manualLayout>
                  <c:x val="-1.9724302569226918E-2"/>
                  <c:y val="-1.9087071334102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11-401C-9860-02959BD0CA73}"/>
                </c:ext>
              </c:extLst>
            </c:dLbl>
            <c:dLbl>
              <c:idx val="2"/>
              <c:layout>
                <c:manualLayout>
                  <c:x val="-5.8677563456854941E-3"/>
                  <c:y val="-4.948499975507986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A11-401C-9860-02959BD0C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A11-401C-9860-02959BD0CA7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02342127"/>
        <c:axId val="1849848335"/>
      </c:lineChart>
      <c:catAx>
        <c:axId val="180234212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4D4D4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9848335"/>
        <c:crosses val="autoZero"/>
        <c:auto val="1"/>
        <c:lblAlgn val="ctr"/>
        <c:lblOffset val="100"/>
        <c:noMultiLvlLbl val="0"/>
      </c:catAx>
      <c:valAx>
        <c:axId val="18498483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02342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1.6534443378929287E-2"/>
          <c:y val="0.88193469093305654"/>
          <c:w val="0.97865588312359952"/>
          <c:h val="0.103926737708349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bg2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DO" sz="14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DO" sz="14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¿Cuál frase se ajusta mejor a su decisión sobre el voto presidencial?</a:t>
            </a:r>
          </a:p>
        </c:rich>
      </c:tx>
      <c:layout>
        <c:manualLayout>
          <c:xMode val="edge"/>
          <c:yMode val="edge"/>
          <c:x val="0.13819136460093373"/>
          <c:y val="0.1351062232786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DO" sz="14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504202464558495E-2"/>
          <c:y val="0.23818726770614529"/>
          <c:w val="0.94987861619774594"/>
          <c:h val="0.42121069202833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220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Tengo el voto decidido y es muy difícil que cambie antes de las elecciones.</c:v>
                </c:pt>
                <c:pt idx="1">
                  <c:v>No tengo decidido como votare.</c:v>
                </c:pt>
                <c:pt idx="2">
                  <c:v>Tengo el voto decidido, pero puede que cambie antes de las elecciones.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</c:v>
                </c:pt>
                <c:pt idx="1">
                  <c:v>0.21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D-4F2D-A8D8-30248BC532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552A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Tengo el voto decidido y es muy difícil que cambie antes de las elecciones.</c:v>
                </c:pt>
                <c:pt idx="1">
                  <c:v>No tengo decidido como votare.</c:v>
                </c:pt>
                <c:pt idx="2">
                  <c:v>Tengo el voto decidido, pero puede que cambie antes de las elecciones.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0.49709679351870001</c:v>
                </c:pt>
                <c:pt idx="1">
                  <c:v>0.34821965230629998</c:v>
                </c:pt>
                <c:pt idx="2">
                  <c:v>0.1465451316951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7-467F-8534-A418CFBD3B6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2C2F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Tengo el voto decidido y es muy difícil que cambie antes de las elecciones.</c:v>
                </c:pt>
                <c:pt idx="1">
                  <c:v>No tengo decidido como votare.</c:v>
                </c:pt>
                <c:pt idx="2">
                  <c:v>Tengo el voto decidido, pero puede que cambie antes de las elecciones.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0.44</c:v>
                </c:pt>
                <c:pt idx="1">
                  <c:v>0.39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17-467F-8534-A418CFBD3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0807919"/>
        <c:axId val="191084623"/>
      </c:barChart>
      <c:catAx>
        <c:axId val="670807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91084623"/>
        <c:crosses val="autoZero"/>
        <c:auto val="1"/>
        <c:lblAlgn val="ctr"/>
        <c:lblOffset val="100"/>
        <c:noMultiLvlLbl val="0"/>
      </c:catAx>
      <c:valAx>
        <c:axId val="19108462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70807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754294238474968"/>
          <c:y val="0.81458591656511048"/>
          <c:w val="0.7832747292927752"/>
          <c:h val="5.1813571536361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 sz="14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¿Qué cualidad es más importante en la elección de un candidato presidencial?</a:t>
            </a:r>
            <a:endParaRPr lang="en-US" sz="1400" b="1" i="0" u="none" strike="noStrike" kern="1200" spc="0" baseline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5073369346342888"/>
          <c:y val="0.101472404955409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451915492548434E-2"/>
          <c:y val="0.24764470522194659"/>
          <c:w val="0.94987861619774594"/>
          <c:h val="0.439176993851833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220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Puede traer cambios al país</c:v>
                </c:pt>
                <c:pt idx="1">
                  <c:v>Su historial muestra que pueden aportar riqueza y prosperidad al país</c:v>
                </c:pt>
                <c:pt idx="2">
                  <c:v>Se preocupa por personas como yo</c:v>
                </c:pt>
                <c:pt idx="3">
                  <c:v>Muestra buen juicio en sus decisiones</c:v>
                </c:pt>
                <c:pt idx="4">
                  <c:v>Tiene la experiencia adecuada para ser presidente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0.32090928737070001</c:v>
                </c:pt>
                <c:pt idx="1">
                  <c:v>0.2411165836204</c:v>
                </c:pt>
                <c:pt idx="2">
                  <c:v>0.1904012225333</c:v>
                </c:pt>
                <c:pt idx="3">
                  <c:v>0.13920051108369999</c:v>
                </c:pt>
                <c:pt idx="4">
                  <c:v>0.10837239539189999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D-4F2D-A8D8-30248BC532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552A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Puede traer cambios al país</c:v>
                </c:pt>
                <c:pt idx="1">
                  <c:v>Su historial muestra que pueden aportar riqueza y prosperidad al país</c:v>
                </c:pt>
                <c:pt idx="2">
                  <c:v>Se preocupa por personas como yo</c:v>
                </c:pt>
                <c:pt idx="3">
                  <c:v>Muestra buen juicio en sus decisiones</c:v>
                </c:pt>
                <c:pt idx="4">
                  <c:v>Tiene la experiencia adecuada para ser presidente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0.1</c:v>
                </c:pt>
                <c:pt idx="2">
                  <c:v>0.12</c:v>
                </c:pt>
                <c:pt idx="3">
                  <c:v>0.05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F1-4199-93CC-CA3F901C46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2C2F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Puede traer cambios al país</c:v>
                </c:pt>
                <c:pt idx="1">
                  <c:v>Su historial muestra que pueden aportar riqueza y prosperidad al país</c:v>
                </c:pt>
                <c:pt idx="2">
                  <c:v>Se preocupa por personas como yo</c:v>
                </c:pt>
                <c:pt idx="3">
                  <c:v>Muestra buen juicio en sus decisiones</c:v>
                </c:pt>
                <c:pt idx="4">
                  <c:v>Tiene la experiencia adecuada para ser presidente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0.38</c:v>
                </c:pt>
                <c:pt idx="1">
                  <c:v>0.14000000000000001</c:v>
                </c:pt>
                <c:pt idx="2">
                  <c:v>0.15</c:v>
                </c:pt>
                <c:pt idx="3">
                  <c:v>0.12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F1-4199-93CC-CA3F901C4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0807919"/>
        <c:axId val="191084623"/>
      </c:barChart>
      <c:catAx>
        <c:axId val="670807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91084623"/>
        <c:crosses val="autoZero"/>
        <c:auto val="1"/>
        <c:lblAlgn val="ctr"/>
        <c:lblOffset val="100"/>
        <c:noMultiLvlLbl val="0"/>
      </c:catAx>
      <c:valAx>
        <c:axId val="19108462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70807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5808225252746136"/>
          <c:y val="0.91300682423946911"/>
          <c:w val="0.53231923339038512"/>
          <c:h val="3.566919955010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0.22264</cdr:x>
      <cdr:y>0.01004</cdr:y>
    </cdr:from>
    <cdr:to>
      <cdr:x>0.81491</cdr:x>
      <cdr:y>0.20133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30A2154-C31F-4B74-B7A3-FC25A40682C2}"/>
            </a:ext>
          </a:extLst>
        </cdr:cNvPr>
        <cdr:cNvSpPr txBox="1"/>
      </cdr:nvSpPr>
      <cdr:spPr>
        <a:xfrm xmlns:a="http://schemas.openxmlformats.org/drawingml/2006/main">
          <a:off x="1105694" y="50100"/>
          <a:ext cx="2941323" cy="9540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US" sz="1400" b="1" dirty="0">
              <a:solidFill>
                <a:srgbClr val="0365C0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rPr>
            <a:t>Resultados si las elecciones fueran hoy con </a:t>
          </a:r>
          <a:r>
            <a:rPr lang="es-CO" sz="1400" b="1" dirty="0">
              <a:solidFill>
                <a:srgbClr val="0365C0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rPr>
            <a:t>Luis </a:t>
          </a:r>
          <a:r>
            <a:rPr lang="es-CO" sz="1400" b="1" dirty="0" err="1">
              <a:solidFill>
                <a:srgbClr val="0365C0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rPr>
            <a:t>Abinader</a:t>
          </a:r>
          <a:r>
            <a:rPr lang="es-CO" sz="1400" b="1" dirty="0">
              <a:solidFill>
                <a:srgbClr val="0365C0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rPr>
            <a:t> por el PRM, Leonel Fernández por la Fuerza del Pueblo y Abel  Martínez por el PLD</a:t>
          </a:r>
          <a:endParaRPr lang="es-US" sz="1400" b="1" dirty="0">
            <a:solidFill>
              <a:srgbClr val="0365C0">
                <a:lumMod val="50000"/>
              </a:srgb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0.25323</cdr:x>
      <cdr:y>0</cdr:y>
    </cdr:from>
    <cdr:to>
      <cdr:x>0.78374</cdr:x>
      <cdr:y>0.10279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30A2154-C31F-4B74-B7A3-FC25A40682C2}"/>
            </a:ext>
          </a:extLst>
        </cdr:cNvPr>
        <cdr:cNvSpPr txBox="1"/>
      </cdr:nvSpPr>
      <cdr:spPr>
        <a:xfrm xmlns:a="http://schemas.openxmlformats.org/drawingml/2006/main">
          <a:off x="3060848" y="0"/>
          <a:ext cx="6412394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US" sz="1200" b="1" dirty="0">
              <a:solidFill>
                <a:srgbClr val="0365C0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rPr>
            <a:t>Resultados si las elecciones fueran hoy con </a:t>
          </a:r>
          <a:r>
            <a:rPr lang="es-CO" sz="1200" b="1" dirty="0">
              <a:solidFill>
                <a:srgbClr val="0365C0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rPr>
            <a:t>Luis Abinader por el PRM, Leonel Fernández por La Fuerza del Pueblo y Abel  Martínez por el PLD</a:t>
          </a:r>
          <a:endParaRPr lang="es-US" sz="1200" b="1" dirty="0">
            <a:solidFill>
              <a:srgbClr val="0365C0">
                <a:lumMod val="50000"/>
              </a:srgb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BDD97E-53B4-470E-80AD-8CD63C17357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2CD6E3-D07E-412A-BB2C-CA9C96FD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6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215EE-559E-41AB-B11A-3B18C69452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6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/>
            <a:fld id="{5BD215EE-559E-41AB-B11A-3B18C69452AF}" type="slidenum">
              <a:rPr lang="en-US" sz="1100">
                <a:solidFill>
                  <a:prstClr val="black"/>
                </a:solidFill>
                <a:latin typeface="Calibri" panose="020F0502020204030204"/>
              </a:rPr>
              <a:pPr defTabSz="931774"/>
              <a:t>2</a:t>
            </a:fld>
            <a:endParaRPr lang="en-US" sz="11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5284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977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E77DC-1E86-6943-85F9-85FFDAE881B7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977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68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 preserve="1">
  <p:cSld name="Blank Whit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0AB514-B29E-44E4-BCEB-0AEBAAE58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1" y="6458769"/>
            <a:ext cx="548460" cy="4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9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Head_24PT_Subhead_Centered_Callout_Copy_20PT" preserve="1">
  <p:cSld name="BigHead_24PT_Subhead_Centered_Callout_Copy_20PT">
    <p:bg>
      <p:bgPr>
        <a:solidFill>
          <a:srgbClr val="DCDEE0"/>
        </a:solidFill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/>
          <p:nvPr/>
        </p:nvSpPr>
        <p:spPr>
          <a:xfrm>
            <a:off x="174800" y="577233"/>
            <a:ext cx="11842400" cy="61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D7D9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Shape 879"/>
          <p:cNvSpPr txBox="1">
            <a:spLocks noGrp="1"/>
          </p:cNvSpPr>
          <p:nvPr>
            <p:ph type="body" idx="1"/>
          </p:nvPr>
        </p:nvSpPr>
        <p:spPr>
          <a:xfrm>
            <a:off x="2083000" y="2358100"/>
            <a:ext cx="8026000" cy="3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7412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2000"/>
              <a:buFont typeface="Helvetica Neue Light"/>
              <a:buChar char="●"/>
              <a:defRPr sz="2667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219170" lvl="1" indent="-47412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2000"/>
              <a:buFont typeface="Helvetica Neue Light"/>
              <a:buChar char="○"/>
              <a:defRPr sz="2667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828754" lvl="2" indent="-47412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2000"/>
              <a:buFont typeface="Helvetica Neue Light"/>
              <a:buChar char="■"/>
              <a:defRPr sz="2667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438339" lvl="3" indent="-47412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2000"/>
              <a:buFont typeface="Helvetica Neue Light"/>
              <a:buChar char="●"/>
              <a:defRPr sz="2667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3047924" lvl="4" indent="-47412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2000"/>
              <a:buFont typeface="Helvetica Neue Light"/>
              <a:buChar char="○"/>
              <a:defRPr sz="2667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657509" lvl="5" indent="-47412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2000"/>
              <a:buFont typeface="Helvetica Neue Light"/>
              <a:buChar char="■"/>
              <a:defRPr sz="2667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093" lvl="6" indent="-47412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2000"/>
              <a:buFont typeface="Helvetica Neue Light"/>
              <a:buChar char="●"/>
              <a:defRPr sz="2667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678" lvl="7" indent="-47412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2000"/>
              <a:buFont typeface="Helvetica Neue Light"/>
              <a:buChar char="○"/>
              <a:defRPr sz="2667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263" lvl="8" indent="-47412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2000"/>
              <a:buFont typeface="Helvetica Neue Light"/>
              <a:buChar char="■"/>
              <a:defRPr sz="2667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80" name="Shape 880"/>
          <p:cNvSpPr txBox="1">
            <a:spLocks noGrp="1"/>
          </p:cNvSpPr>
          <p:nvPr>
            <p:ph type="title"/>
          </p:nvPr>
        </p:nvSpPr>
        <p:spPr>
          <a:xfrm>
            <a:off x="2460833" y="1054900"/>
            <a:ext cx="7276000" cy="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81" name="Shape 881"/>
          <p:cNvSpPr txBox="1">
            <a:spLocks noGrp="1"/>
          </p:cNvSpPr>
          <p:nvPr>
            <p:ph type="subTitle" idx="2"/>
          </p:nvPr>
        </p:nvSpPr>
        <p:spPr>
          <a:xfrm>
            <a:off x="3689600" y="1731700"/>
            <a:ext cx="48128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600C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83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Head_24PT_Subhead_Problem_Solution_DarkGray_Navy" preserve="1">
  <p:cSld name="BigHead_24PT_Subhead_Problem_Solution_DarkGray_Navy">
    <p:bg>
      <p:bgPr>
        <a:solidFill>
          <a:srgbClr val="D7D9D8"/>
        </a:solidFill>
        <a:effectLst/>
      </p:bgPr>
    </p:bg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/>
          <p:nvPr/>
        </p:nvSpPr>
        <p:spPr>
          <a:xfrm>
            <a:off x="0" y="393233"/>
            <a:ext cx="6102800" cy="6464800"/>
          </a:xfrm>
          <a:prstGeom prst="rect">
            <a:avLst/>
          </a:prstGeom>
          <a:solidFill>
            <a:srgbClr val="353A40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D7D9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Shape 884"/>
          <p:cNvSpPr/>
          <p:nvPr/>
        </p:nvSpPr>
        <p:spPr>
          <a:xfrm>
            <a:off x="6089200" y="393300"/>
            <a:ext cx="6102800" cy="6464800"/>
          </a:xfrm>
          <a:prstGeom prst="rect">
            <a:avLst/>
          </a:prstGeom>
          <a:solidFill>
            <a:srgbClr val="022044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D7D9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Shape 885"/>
          <p:cNvSpPr txBox="1">
            <a:spLocks noGrp="1"/>
          </p:cNvSpPr>
          <p:nvPr>
            <p:ph type="title"/>
          </p:nvPr>
        </p:nvSpPr>
        <p:spPr>
          <a:xfrm>
            <a:off x="641367" y="1054100"/>
            <a:ext cx="4851200" cy="6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86" name="Shape 886"/>
          <p:cNvSpPr txBox="1">
            <a:spLocks noGrp="1"/>
          </p:cNvSpPr>
          <p:nvPr>
            <p:ph type="body" idx="1"/>
          </p:nvPr>
        </p:nvSpPr>
        <p:spPr>
          <a:xfrm>
            <a:off x="647800" y="2184400"/>
            <a:ext cx="4851200" cy="37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●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○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■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●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○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■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●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○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■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87" name="Shape 887"/>
          <p:cNvSpPr txBox="1">
            <a:spLocks noGrp="1"/>
          </p:cNvSpPr>
          <p:nvPr>
            <p:ph type="title" idx="2"/>
          </p:nvPr>
        </p:nvSpPr>
        <p:spPr>
          <a:xfrm>
            <a:off x="6689667" y="1054100"/>
            <a:ext cx="4851200" cy="6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88" name="Shape 888"/>
          <p:cNvSpPr txBox="1">
            <a:spLocks noGrp="1"/>
          </p:cNvSpPr>
          <p:nvPr>
            <p:ph type="body" idx="3"/>
          </p:nvPr>
        </p:nvSpPr>
        <p:spPr>
          <a:xfrm>
            <a:off x="6696100" y="2184100"/>
            <a:ext cx="4851200" cy="3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●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○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■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●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○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■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●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○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■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89" name="Shape 889"/>
          <p:cNvSpPr txBox="1">
            <a:spLocks noGrp="1"/>
          </p:cNvSpPr>
          <p:nvPr>
            <p:ph type="subTitle" idx="4"/>
          </p:nvPr>
        </p:nvSpPr>
        <p:spPr>
          <a:xfrm>
            <a:off x="651200" y="1731700"/>
            <a:ext cx="48512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600C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90" name="Shape 890"/>
          <p:cNvSpPr txBox="1">
            <a:spLocks noGrp="1"/>
          </p:cNvSpPr>
          <p:nvPr>
            <p:ph type="subTitle" idx="5"/>
          </p:nvPr>
        </p:nvSpPr>
        <p:spPr>
          <a:xfrm>
            <a:off x="6696100" y="1731700"/>
            <a:ext cx="48512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600C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04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Head_24PT_Subhead_Problem_Solution_DarkGray_Blue" preserve="1">
  <p:cSld name="BigHead_24PT_Subhead_Problem_Solution_DarkGray_Blue">
    <p:bg>
      <p:bgPr>
        <a:solidFill>
          <a:srgbClr val="D7D9D8"/>
        </a:solidFill>
        <a:effectLst/>
      </p:bgPr>
    </p:bg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/>
          <p:nvPr/>
        </p:nvSpPr>
        <p:spPr>
          <a:xfrm>
            <a:off x="0" y="393233"/>
            <a:ext cx="6102800" cy="6464800"/>
          </a:xfrm>
          <a:prstGeom prst="rect">
            <a:avLst/>
          </a:prstGeom>
          <a:solidFill>
            <a:srgbClr val="353A40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E600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Shape 902"/>
          <p:cNvSpPr/>
          <p:nvPr/>
        </p:nvSpPr>
        <p:spPr>
          <a:xfrm>
            <a:off x="6089200" y="393300"/>
            <a:ext cx="6102800" cy="6464800"/>
          </a:xfrm>
          <a:prstGeom prst="rect">
            <a:avLst/>
          </a:prstGeom>
          <a:solidFill>
            <a:srgbClr val="0C63B5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D7D9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Shape 903"/>
          <p:cNvSpPr txBox="1">
            <a:spLocks noGrp="1"/>
          </p:cNvSpPr>
          <p:nvPr>
            <p:ph type="title"/>
          </p:nvPr>
        </p:nvSpPr>
        <p:spPr>
          <a:xfrm>
            <a:off x="641367" y="1054100"/>
            <a:ext cx="4851200" cy="6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04" name="Shape 904"/>
          <p:cNvSpPr txBox="1">
            <a:spLocks noGrp="1"/>
          </p:cNvSpPr>
          <p:nvPr>
            <p:ph type="body" idx="1"/>
          </p:nvPr>
        </p:nvSpPr>
        <p:spPr>
          <a:xfrm>
            <a:off x="647800" y="2184400"/>
            <a:ext cx="4851200" cy="37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●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○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■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●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○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■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●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○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■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905" name="Shape 905"/>
          <p:cNvSpPr txBox="1">
            <a:spLocks noGrp="1"/>
          </p:cNvSpPr>
          <p:nvPr>
            <p:ph type="title" idx="2"/>
          </p:nvPr>
        </p:nvSpPr>
        <p:spPr>
          <a:xfrm>
            <a:off x="6689667" y="1054100"/>
            <a:ext cx="4851200" cy="6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06" name="Shape 906"/>
          <p:cNvSpPr txBox="1">
            <a:spLocks noGrp="1"/>
          </p:cNvSpPr>
          <p:nvPr>
            <p:ph type="body" idx="3"/>
          </p:nvPr>
        </p:nvSpPr>
        <p:spPr>
          <a:xfrm>
            <a:off x="6696100" y="2184100"/>
            <a:ext cx="4851200" cy="3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●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○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■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●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○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■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●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○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■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907" name="Shape 907"/>
          <p:cNvSpPr txBox="1">
            <a:spLocks noGrp="1"/>
          </p:cNvSpPr>
          <p:nvPr>
            <p:ph type="subTitle" idx="4"/>
          </p:nvPr>
        </p:nvSpPr>
        <p:spPr>
          <a:xfrm>
            <a:off x="651200" y="1731700"/>
            <a:ext cx="48512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8" name="Shape 908"/>
          <p:cNvSpPr txBox="1">
            <a:spLocks noGrp="1"/>
          </p:cNvSpPr>
          <p:nvPr>
            <p:ph type="subTitle" idx="5"/>
          </p:nvPr>
        </p:nvSpPr>
        <p:spPr>
          <a:xfrm>
            <a:off x="6696100" y="1731700"/>
            <a:ext cx="48512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9315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ID_DOCUMENT_MARGINS_COLUMNS" preserve="1">
  <p:cSld name="GRID_DOCUMENT_MARGINS_COLUMNS"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" name="Shape 9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614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Blue" preserve="1">
  <p:cSld name="Divider_Blue">
    <p:bg>
      <p:bgPr>
        <a:solidFill>
          <a:srgbClr val="0C63B5"/>
        </a:solidFill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/>
          <p:nvPr/>
        </p:nvSpPr>
        <p:spPr>
          <a:xfrm rot="10800000" flipH="1">
            <a:off x="0" y="6583600"/>
            <a:ext cx="12192000" cy="274400"/>
          </a:xfrm>
          <a:prstGeom prst="rect">
            <a:avLst/>
          </a:prstGeom>
          <a:solidFill>
            <a:srgbClr val="0220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Shape 776"/>
          <p:cNvSpPr txBox="1">
            <a:spLocks noGrp="1"/>
          </p:cNvSpPr>
          <p:nvPr>
            <p:ph type="title"/>
          </p:nvPr>
        </p:nvSpPr>
        <p:spPr>
          <a:xfrm>
            <a:off x="1084833" y="2548500"/>
            <a:ext cx="9210800" cy="8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77" name="Shape 777"/>
          <p:cNvSpPr txBox="1">
            <a:spLocks noGrp="1"/>
          </p:cNvSpPr>
          <p:nvPr>
            <p:ph type="subTitle" idx="1"/>
          </p:nvPr>
        </p:nvSpPr>
        <p:spPr>
          <a:xfrm>
            <a:off x="1114100" y="3514567"/>
            <a:ext cx="55532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3506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Head_24PT_Subhead_HalfPage_Left_Copy_12PT" preserve="1">
  <p:cSld name="1_BigHead_24PT_Subhead_HalfPage_Left_Copy_12P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639367" y="1056633"/>
            <a:ext cx="4858800" cy="3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39367" y="2140233"/>
            <a:ext cx="4858800" cy="4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70" lvl="0" indent="-40638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 Light"/>
              <a:buChar char="●"/>
              <a:defRPr sz="16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219140" lvl="1" indent="-40638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 Light"/>
              <a:buChar char="○"/>
              <a:defRPr sz="16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828709" lvl="2" indent="-40638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 Light"/>
              <a:buChar char="■"/>
              <a:defRPr sz="16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438278" lvl="3" indent="-40638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 Light"/>
              <a:buChar char="●"/>
              <a:defRPr sz="16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3047848" lvl="4" indent="-40638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 Light"/>
              <a:buChar char="○"/>
              <a:defRPr sz="16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657418" lvl="5" indent="-40638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 Light"/>
              <a:buChar char="■"/>
              <a:defRPr sz="16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6987" lvl="6" indent="-40638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 Light"/>
              <a:buChar char="●"/>
              <a:defRPr sz="16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557" lvl="7" indent="-40638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 Light"/>
              <a:buChar char="○"/>
              <a:defRPr sz="16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126" lvl="8" indent="-40638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 Light"/>
              <a:buChar char="■"/>
              <a:defRPr sz="16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subTitle" idx="2"/>
          </p:nvPr>
        </p:nvSpPr>
        <p:spPr>
          <a:xfrm>
            <a:off x="651200" y="1731700"/>
            <a:ext cx="48468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600C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0098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_SKDK_Navy" preserve="1">
  <p:cSld name="Cover_SKDK_Navy">
    <p:bg>
      <p:bgPr>
        <a:solidFill>
          <a:srgbClr val="022044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title"/>
          </p:nvPr>
        </p:nvSpPr>
        <p:spPr>
          <a:xfrm>
            <a:off x="1084833" y="2548500"/>
            <a:ext cx="9210800" cy="8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600C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600C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600C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600C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600C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600C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600C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600C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672" name="Shape 6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651" y="1666433"/>
            <a:ext cx="4182700" cy="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Shape 673"/>
          <p:cNvSpPr/>
          <p:nvPr/>
        </p:nvSpPr>
        <p:spPr>
          <a:xfrm rot="10800000" flipH="1">
            <a:off x="0" y="6583600"/>
            <a:ext cx="12192000" cy="274400"/>
          </a:xfrm>
          <a:prstGeom prst="rect">
            <a:avLst/>
          </a:prstGeom>
          <a:solidFill>
            <a:srgbClr val="7A7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365C0"/>
              </a:solidFill>
            </a:endParaRPr>
          </a:p>
        </p:txBody>
      </p:sp>
      <p:sp>
        <p:nvSpPr>
          <p:cNvPr id="674" name="Shape 674"/>
          <p:cNvSpPr txBox="1">
            <a:spLocks noGrp="1"/>
          </p:cNvSpPr>
          <p:nvPr>
            <p:ph type="subTitle" idx="1"/>
          </p:nvPr>
        </p:nvSpPr>
        <p:spPr>
          <a:xfrm>
            <a:off x="1114100" y="3542267"/>
            <a:ext cx="55532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600C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75" name="Shape 675"/>
          <p:cNvSpPr txBox="1">
            <a:spLocks noGrp="1"/>
          </p:cNvSpPr>
          <p:nvPr>
            <p:ph type="subTitle" idx="2"/>
          </p:nvPr>
        </p:nvSpPr>
        <p:spPr>
          <a:xfrm>
            <a:off x="1114100" y="4220700"/>
            <a:ext cx="55532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836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Head_24PT_HalfPage_2Col_SmallRight" preserve="1">
  <p:cSld name="BigHead_24PT_HalfPage_2Col_SmallRight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099300" y="2172200"/>
            <a:ext cx="3614400" cy="9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●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219170" lvl="1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○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828754" lvl="2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■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438339" lvl="3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●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3047924" lvl="4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○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657509" lvl="5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■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093" lvl="6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●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678" lvl="7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○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263" lvl="8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■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639367" y="1056633"/>
            <a:ext cx="4858800" cy="3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body" idx="2"/>
          </p:nvPr>
        </p:nvSpPr>
        <p:spPr>
          <a:xfrm>
            <a:off x="639367" y="1860100"/>
            <a:ext cx="4858800" cy="4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 Light"/>
              <a:buChar char="●"/>
              <a:defRPr sz="16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 Light"/>
              <a:buChar char="○"/>
              <a:defRPr sz="16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 Light"/>
              <a:buChar char="■"/>
              <a:defRPr sz="16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 Light"/>
              <a:buChar char="●"/>
              <a:defRPr sz="16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 Light"/>
              <a:buChar char="○"/>
              <a:defRPr sz="16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 Light"/>
              <a:buChar char="■"/>
              <a:defRPr sz="16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 Light"/>
              <a:buChar char="●"/>
              <a:defRPr sz="16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 Light"/>
              <a:buChar char="○"/>
              <a:defRPr sz="16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 Light"/>
              <a:buChar char="■"/>
              <a:defRPr sz="16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subTitle" idx="3"/>
          </p:nvPr>
        </p:nvSpPr>
        <p:spPr>
          <a:xfrm>
            <a:off x="6101100" y="2071867"/>
            <a:ext cx="48468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0C63B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4"/>
          </p:nvPr>
        </p:nvSpPr>
        <p:spPr>
          <a:xfrm>
            <a:off x="6100200" y="3422800"/>
            <a:ext cx="3614400" cy="9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●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219170" lvl="1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○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828754" lvl="2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■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438339" lvl="3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●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3047924" lvl="4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○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657509" lvl="5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■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093" lvl="6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●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678" lvl="7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○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263" lvl="8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■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subTitle" idx="5"/>
          </p:nvPr>
        </p:nvSpPr>
        <p:spPr>
          <a:xfrm>
            <a:off x="6102000" y="3322467"/>
            <a:ext cx="48468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0C63B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body" idx="6"/>
          </p:nvPr>
        </p:nvSpPr>
        <p:spPr>
          <a:xfrm>
            <a:off x="6101100" y="4673400"/>
            <a:ext cx="3614400" cy="9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●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219170" lvl="1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○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828754" lvl="2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■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438339" lvl="3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●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3047924" lvl="4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○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657509" lvl="5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■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093" lvl="6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●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678" lvl="7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○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263" lvl="8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000"/>
              <a:buFont typeface="Helvetica Neue Light"/>
              <a:buChar char="■"/>
              <a:defRPr sz="1333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subTitle" idx="7"/>
          </p:nvPr>
        </p:nvSpPr>
        <p:spPr>
          <a:xfrm>
            <a:off x="6102900" y="4573067"/>
            <a:ext cx="48468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0C63B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0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9261B-2548-460C-9D7A-F92E9200D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7B34D93C-D0AE-4757-A658-1AA5ADE5466E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34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C7744-938B-634C-A7FD-A52C387E9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7448" y="1918172"/>
            <a:ext cx="4536504" cy="3455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B360B-70F3-C04B-8CCD-CE6C4245F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7" y="1918172"/>
            <a:ext cx="4536175" cy="3455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B5E567-69B8-8F45-B9D6-29CA41083B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96180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Head_14PT_BIO_Left_Dark_Gray" preserve="1">
  <p:cSld name="SmallHead_14PT_BIO_Left_Dark_Gray">
    <p:bg>
      <p:bgPr>
        <a:solidFill>
          <a:srgbClr val="353A40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50067" y="2025767"/>
            <a:ext cx="3008400" cy="4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●"/>
              <a:defRPr sz="13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○"/>
              <a:defRPr sz="13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■"/>
              <a:defRPr sz="13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●"/>
              <a:defRPr sz="13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○"/>
              <a:defRPr sz="13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■"/>
              <a:defRPr sz="13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●"/>
              <a:defRPr sz="13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○"/>
              <a:defRPr sz="13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■"/>
              <a:defRPr sz="13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2"/>
          </p:nvPr>
        </p:nvSpPr>
        <p:spPr>
          <a:xfrm>
            <a:off x="4287100" y="2025767"/>
            <a:ext cx="3023200" cy="4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●"/>
              <a:defRPr sz="13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○"/>
              <a:defRPr sz="13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■"/>
              <a:defRPr sz="13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●"/>
              <a:defRPr sz="13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○"/>
              <a:defRPr sz="13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■"/>
              <a:defRPr sz="13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●"/>
              <a:defRPr sz="13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○"/>
              <a:defRPr sz="13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■"/>
              <a:defRPr sz="13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7914800" y="427233"/>
            <a:ext cx="4277600" cy="643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650067" y="1191967"/>
            <a:ext cx="7198000" cy="3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ubTitle" idx="3"/>
          </p:nvPr>
        </p:nvSpPr>
        <p:spPr>
          <a:xfrm>
            <a:off x="650067" y="1540400"/>
            <a:ext cx="7696400" cy="3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E600C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542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Head_24PT_Subhead_HalfPage_Left_Copy_12PT" preserve="1" userDrawn="1">
  <p:cSld name="BigHead_24PT_Subhead_HalfPage_Left_Copy_12P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639366" y="731520"/>
            <a:ext cx="10316500" cy="3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 dirty="0">
                <a:solidFill>
                  <a:srgbClr val="02204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995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Head_24PT_Subhead_HalfPage_2Column_SMALL_Copy_9PT" preserve="1">
  <p:cSld name="BigHead_24PT_Subhead_HalfPage_2Column_SMALL_Copy_9PT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51367" y="2140233"/>
            <a:ext cx="4846800" cy="4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●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219170" lvl="1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○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828754" lvl="2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■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438339" lvl="3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●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3047924" lvl="4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○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657509" lvl="5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■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093" lvl="6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●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678" lvl="7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○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263" lvl="8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■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body" idx="2"/>
          </p:nvPr>
        </p:nvSpPr>
        <p:spPr>
          <a:xfrm>
            <a:off x="6699567" y="2140233"/>
            <a:ext cx="4846800" cy="4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●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219170" lvl="1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○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828754" lvl="2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■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438339" lvl="3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●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3047924" lvl="4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○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657509" lvl="5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■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093" lvl="6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●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678" lvl="7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○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263" lvl="8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■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639367" y="1056633"/>
            <a:ext cx="4858800" cy="3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subTitle" idx="3"/>
          </p:nvPr>
        </p:nvSpPr>
        <p:spPr>
          <a:xfrm>
            <a:off x="651200" y="1731700"/>
            <a:ext cx="48468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600C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232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Head_24PT_HalfPage_2Column_SMALL_Copy_9PT" preserve="1">
  <p:cSld name="BigHead_24PT_HalfPage_2Column_SMALL_Copy_9PT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639367" y="1056633"/>
            <a:ext cx="4858800" cy="3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39367" y="1844367"/>
            <a:ext cx="4858800" cy="4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●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219170" lvl="1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○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828754" lvl="2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■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438339" lvl="3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●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3047924" lvl="4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○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657509" lvl="5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■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093" lvl="6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●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678" lvl="7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○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263" lvl="8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■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74" name="Shape 374"/>
          <p:cNvSpPr txBox="1">
            <a:spLocks noGrp="1"/>
          </p:cNvSpPr>
          <p:nvPr>
            <p:ph type="body" idx="2"/>
          </p:nvPr>
        </p:nvSpPr>
        <p:spPr>
          <a:xfrm>
            <a:off x="6693567" y="1844367"/>
            <a:ext cx="4858800" cy="4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●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219170" lvl="1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○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828754" lvl="2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■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2438339" lvl="3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●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3047924" lvl="4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○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3657509" lvl="5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■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4267093" lvl="6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●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4876678" lvl="7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○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5486263" lvl="8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 Light"/>
              <a:buChar char="■"/>
              <a:defRPr sz="1200">
                <a:solidFill>
                  <a:srgbClr val="353A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6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Head_14PT_Script_Left" preserve="1">
  <p:cSld name="SmallHead_14PT_Script_Left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43200" y="1696000"/>
            <a:ext cx="1218000" cy="4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"/>
              <a:buChar char="●"/>
              <a:defRPr sz="1600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"/>
              <a:buChar char="○"/>
              <a:defRPr sz="1600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"/>
              <a:buChar char="■"/>
              <a:defRPr sz="1600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"/>
              <a:buChar char="●"/>
              <a:defRPr sz="1600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"/>
              <a:buChar char="○"/>
              <a:defRPr sz="1600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"/>
              <a:buChar char="■"/>
              <a:defRPr sz="1600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"/>
              <a:buChar char="●"/>
              <a:defRPr sz="1600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"/>
              <a:buChar char="○"/>
              <a:defRPr sz="1600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"/>
              <a:buChar char="■"/>
              <a:defRPr sz="1600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1" name="Shape 451"/>
          <p:cNvSpPr txBox="1">
            <a:spLocks noGrp="1"/>
          </p:cNvSpPr>
          <p:nvPr>
            <p:ph type="body" idx="2"/>
          </p:nvPr>
        </p:nvSpPr>
        <p:spPr>
          <a:xfrm>
            <a:off x="1861433" y="1696000"/>
            <a:ext cx="4242000" cy="4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"/>
              <a:buChar char="●"/>
              <a:defRPr sz="1600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"/>
              <a:buChar char="○"/>
              <a:defRPr sz="1600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"/>
              <a:buChar char="■"/>
              <a:defRPr sz="1600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"/>
              <a:buChar char="●"/>
              <a:defRPr sz="1600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"/>
              <a:buChar char="○"/>
              <a:defRPr sz="1600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"/>
              <a:buChar char="■"/>
              <a:defRPr sz="1600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"/>
              <a:buChar char="●"/>
              <a:defRPr sz="1600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"/>
              <a:buChar char="○"/>
              <a:defRPr sz="1600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1200"/>
              <a:buFont typeface="Helvetica Neue"/>
              <a:buChar char="■"/>
              <a:defRPr sz="1600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650067" y="1191967"/>
            <a:ext cx="7198000" cy="3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662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Head_24PT_Subhead_LEFT_ThreeCircle_123_Gray Border" preserve="1">
  <p:cSld name="BigHead_24PT_Subhead_LEFT_ThreeCircle_123_Gray Border">
    <p:bg>
      <p:bgPr>
        <a:solidFill>
          <a:srgbClr val="DCDEE0"/>
        </a:solidFill>
        <a:effectLst/>
      </p:bgPr>
    </p:bg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Shape 815"/>
          <p:cNvSpPr/>
          <p:nvPr/>
        </p:nvSpPr>
        <p:spPr>
          <a:xfrm>
            <a:off x="174800" y="577233"/>
            <a:ext cx="11842400" cy="61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D7D9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Shape 816"/>
          <p:cNvSpPr txBox="1">
            <a:spLocks noGrp="1"/>
          </p:cNvSpPr>
          <p:nvPr>
            <p:ph type="title"/>
          </p:nvPr>
        </p:nvSpPr>
        <p:spPr>
          <a:xfrm>
            <a:off x="641200" y="1054900"/>
            <a:ext cx="5745200" cy="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17" name="Shape 817"/>
          <p:cNvSpPr txBox="1">
            <a:spLocks noGrp="1"/>
          </p:cNvSpPr>
          <p:nvPr>
            <p:ph type="subTitle" idx="1"/>
          </p:nvPr>
        </p:nvSpPr>
        <p:spPr>
          <a:xfrm>
            <a:off x="651200" y="1731700"/>
            <a:ext cx="42392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600C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18" name="Shape 818"/>
          <p:cNvSpPr/>
          <p:nvPr/>
        </p:nvSpPr>
        <p:spPr>
          <a:xfrm>
            <a:off x="8122733" y="2509900"/>
            <a:ext cx="3222400" cy="3222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819" name="Shape 819"/>
          <p:cNvCxnSpPr>
            <a:endCxn id="820" idx="2"/>
          </p:cNvCxnSpPr>
          <p:nvPr/>
        </p:nvCxnSpPr>
        <p:spPr>
          <a:xfrm>
            <a:off x="4074816" y="4121100"/>
            <a:ext cx="41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1" name="Shape 821"/>
          <p:cNvCxnSpPr>
            <a:endCxn id="818" idx="2"/>
          </p:cNvCxnSpPr>
          <p:nvPr/>
        </p:nvCxnSpPr>
        <p:spPr>
          <a:xfrm>
            <a:off x="7709933" y="4121100"/>
            <a:ext cx="41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0" name="Shape 820"/>
          <p:cNvSpPr/>
          <p:nvPr/>
        </p:nvSpPr>
        <p:spPr>
          <a:xfrm>
            <a:off x="4487616" y="2509900"/>
            <a:ext cx="3222400" cy="3222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Shape 822"/>
          <p:cNvSpPr/>
          <p:nvPr/>
        </p:nvSpPr>
        <p:spPr>
          <a:xfrm>
            <a:off x="852500" y="2509900"/>
            <a:ext cx="3222400" cy="3222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Shape 823"/>
          <p:cNvSpPr txBox="1">
            <a:spLocks noGrp="1"/>
          </p:cNvSpPr>
          <p:nvPr>
            <p:ph type="subTitle" idx="2"/>
          </p:nvPr>
        </p:nvSpPr>
        <p:spPr>
          <a:xfrm>
            <a:off x="1234700" y="3787567"/>
            <a:ext cx="2458000" cy="5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0C63B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4" name="Shape 824"/>
          <p:cNvSpPr txBox="1">
            <a:spLocks noGrp="1"/>
          </p:cNvSpPr>
          <p:nvPr>
            <p:ph type="subTitle" idx="3"/>
          </p:nvPr>
        </p:nvSpPr>
        <p:spPr>
          <a:xfrm>
            <a:off x="1409233" y="4179833"/>
            <a:ext cx="2158400" cy="11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25" name="Shape 825"/>
          <p:cNvSpPr txBox="1">
            <a:spLocks noGrp="1"/>
          </p:cNvSpPr>
          <p:nvPr>
            <p:ph type="subTitle" idx="4"/>
          </p:nvPr>
        </p:nvSpPr>
        <p:spPr>
          <a:xfrm>
            <a:off x="4869767" y="3787567"/>
            <a:ext cx="2458000" cy="5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0C63B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6" name="Shape 826"/>
          <p:cNvSpPr txBox="1">
            <a:spLocks noGrp="1"/>
          </p:cNvSpPr>
          <p:nvPr>
            <p:ph type="subTitle" idx="5"/>
          </p:nvPr>
        </p:nvSpPr>
        <p:spPr>
          <a:xfrm>
            <a:off x="5044300" y="4179833"/>
            <a:ext cx="2158400" cy="11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27" name="Shape 827"/>
          <p:cNvSpPr txBox="1">
            <a:spLocks noGrp="1"/>
          </p:cNvSpPr>
          <p:nvPr>
            <p:ph type="subTitle" idx="6"/>
          </p:nvPr>
        </p:nvSpPr>
        <p:spPr>
          <a:xfrm>
            <a:off x="8504900" y="3795767"/>
            <a:ext cx="2458000" cy="5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0C63B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8" name="Shape 828"/>
          <p:cNvSpPr txBox="1">
            <a:spLocks noGrp="1"/>
          </p:cNvSpPr>
          <p:nvPr>
            <p:ph type="subTitle" idx="7"/>
          </p:nvPr>
        </p:nvSpPr>
        <p:spPr>
          <a:xfrm>
            <a:off x="8679433" y="4188033"/>
            <a:ext cx="2158400" cy="11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33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29" name="Shape 829"/>
          <p:cNvSpPr txBox="1"/>
          <p:nvPr/>
        </p:nvSpPr>
        <p:spPr>
          <a:xfrm>
            <a:off x="1511233" y="2945967"/>
            <a:ext cx="1874800" cy="8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E600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4800" b="1">
              <a:solidFill>
                <a:srgbClr val="E60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0" name="Shape 830"/>
          <p:cNvSpPr txBox="1"/>
          <p:nvPr/>
        </p:nvSpPr>
        <p:spPr>
          <a:xfrm>
            <a:off x="5161417" y="3008200"/>
            <a:ext cx="1874800" cy="8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E600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4800" b="1">
              <a:solidFill>
                <a:srgbClr val="E60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1" name="Shape 831"/>
          <p:cNvSpPr txBox="1"/>
          <p:nvPr/>
        </p:nvSpPr>
        <p:spPr>
          <a:xfrm>
            <a:off x="8811551" y="3008200"/>
            <a:ext cx="1874800" cy="8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E600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4800" b="1">
              <a:solidFill>
                <a:srgbClr val="E60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054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Page_PhotoVideoFeature_GrayBorder" preserve="1">
  <p:cSld name="BlankPage_PhotoVideoFeature_GrayBorder">
    <p:bg>
      <p:bgPr>
        <a:solidFill>
          <a:srgbClr val="DCDEE0"/>
        </a:solidFill>
        <a:effectLst/>
      </p:bgPr>
    </p:bg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/>
          <p:nvPr/>
        </p:nvSpPr>
        <p:spPr>
          <a:xfrm>
            <a:off x="174800" y="577233"/>
            <a:ext cx="11842400" cy="61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D7D9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03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Page_PhotoVideoFeature_Caption_GrayBorder" preserve="1">
  <p:cSld name="BlankPage_PhotoVideoFeature_Caption_GrayBorder">
    <p:bg>
      <p:bgPr>
        <a:solidFill>
          <a:srgbClr val="DCDEE0"/>
        </a:solidFill>
        <a:effectLst/>
      </p:bgPr>
    </p:bg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 867"/>
          <p:cNvSpPr/>
          <p:nvPr/>
        </p:nvSpPr>
        <p:spPr>
          <a:xfrm>
            <a:off x="174800" y="577233"/>
            <a:ext cx="11842400" cy="61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D7D9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Shape 868"/>
          <p:cNvSpPr txBox="1">
            <a:spLocks noGrp="1"/>
          </p:cNvSpPr>
          <p:nvPr>
            <p:ph type="body" idx="1"/>
          </p:nvPr>
        </p:nvSpPr>
        <p:spPr>
          <a:xfrm>
            <a:off x="1731267" y="6023700"/>
            <a:ext cx="86108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900"/>
              <a:buFont typeface="Helvetica Neue"/>
              <a:buChar char="●"/>
              <a:defRPr sz="1200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800"/>
              <a:buFont typeface="Helvetica Neue"/>
              <a:buChar char="○"/>
              <a:defRPr sz="1067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800"/>
              <a:buFont typeface="Helvetica Neue"/>
              <a:buChar char="■"/>
              <a:defRPr sz="1067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800"/>
              <a:buFont typeface="Helvetica Neue"/>
              <a:buChar char="●"/>
              <a:defRPr sz="1067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800"/>
              <a:buFont typeface="Helvetica Neue"/>
              <a:buChar char="○"/>
              <a:defRPr sz="1067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800"/>
              <a:buFont typeface="Helvetica Neue"/>
              <a:buChar char="■"/>
              <a:defRPr sz="1067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800"/>
              <a:buFont typeface="Helvetica Neue"/>
              <a:buChar char="●"/>
              <a:defRPr sz="1067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800"/>
              <a:buFont typeface="Helvetica Neue"/>
              <a:buChar char="○"/>
              <a:defRPr sz="1067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A40"/>
              </a:buClr>
              <a:buSzPts val="800"/>
              <a:buFont typeface="Helvetica Neue"/>
              <a:buChar char="■"/>
              <a:defRPr sz="1067">
                <a:solidFill>
                  <a:srgbClr val="353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318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9846339-D0BA-44A7-9850-FB45DA5A50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617383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421" imgH="423" progId="TCLayout.ActiveDocument.1">
                  <p:embed/>
                </p:oleObj>
              </mc:Choice>
              <mc:Fallback>
                <p:oleObj name="think-cell Slide" r:id="rId22" imgW="421" imgH="4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9846339-D0BA-44A7-9850-FB45DA5A50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CC1107D-0B84-4AC6-AED8-69837ED4DE4A}"/>
              </a:ext>
            </a:extLst>
          </p:cNvPr>
          <p:cNvSpPr/>
          <p:nvPr userDrawn="1"/>
        </p:nvSpPr>
        <p:spPr>
          <a:xfrm>
            <a:off x="0" y="322290"/>
            <a:ext cx="12192000" cy="6535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Shape 51"/>
          <p:cNvSpPr/>
          <p:nvPr/>
        </p:nvSpPr>
        <p:spPr>
          <a:xfrm>
            <a:off x="0" y="-31533"/>
            <a:ext cx="12192000" cy="412801"/>
          </a:xfrm>
          <a:prstGeom prst="rect">
            <a:avLst/>
          </a:prstGeom>
          <a:solidFill>
            <a:srgbClr val="022044"/>
          </a:solidFill>
          <a:ln>
            <a:solidFill>
              <a:srgbClr val="022044"/>
            </a:solidFill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51">
            <a:extLst>
              <a:ext uri="{FF2B5EF4-FFF2-40B4-BE49-F238E27FC236}">
                <a16:creationId xmlns:a16="http://schemas.microsoft.com/office/drawing/2014/main" id="{CA369A12-5DAA-41C8-9C94-00669FC9ADD8}"/>
              </a:ext>
            </a:extLst>
          </p:cNvPr>
          <p:cNvSpPr/>
          <p:nvPr userDrawn="1"/>
        </p:nvSpPr>
        <p:spPr>
          <a:xfrm>
            <a:off x="-3026" y="6460964"/>
            <a:ext cx="12205660" cy="412802"/>
          </a:xfrm>
          <a:prstGeom prst="rect">
            <a:avLst/>
          </a:prstGeom>
          <a:solidFill>
            <a:srgbClr val="022044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52">
            <a:extLst>
              <a:ext uri="{FF2B5EF4-FFF2-40B4-BE49-F238E27FC236}">
                <a16:creationId xmlns:a16="http://schemas.microsoft.com/office/drawing/2014/main" id="{ED20FAB4-955E-4908-8941-13F8E224E8F8}"/>
              </a:ext>
            </a:extLst>
          </p:cNvPr>
          <p:cNvSpPr/>
          <p:nvPr userDrawn="1"/>
        </p:nvSpPr>
        <p:spPr>
          <a:xfrm>
            <a:off x="10650877" y="6557088"/>
            <a:ext cx="1200000" cy="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1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Segoe UI" panose="020B0502040204020203" pitchFamily="34" charset="0"/>
                <a:ea typeface="Helvetica Neue"/>
                <a:cs typeface="Segoe UI" panose="020B0502040204020203" pitchFamily="34" charset="0"/>
                <a:sym typeface="Helvetica Neue"/>
              </a:rPr>
              <a:t>PAGE</a:t>
            </a:r>
            <a:endParaRPr sz="667" i="0" u="none" strike="noStrike" cap="none">
              <a:solidFill>
                <a:srgbClr val="FFFFFF"/>
              </a:solidFill>
              <a:latin typeface="Segoe UI" panose="020B0502040204020203" pitchFamily="34" charset="0"/>
              <a:ea typeface="Helvetica Neue"/>
              <a:cs typeface="Segoe UI" panose="020B0502040204020203" pitchFamily="34" charset="0"/>
              <a:sym typeface="Helvetica Neue"/>
            </a:endParaRPr>
          </a:p>
        </p:txBody>
      </p:sp>
      <p:sp>
        <p:nvSpPr>
          <p:cNvPr id="9" name="Shape 53">
            <a:extLst>
              <a:ext uri="{FF2B5EF4-FFF2-40B4-BE49-F238E27FC236}">
                <a16:creationId xmlns:a16="http://schemas.microsoft.com/office/drawing/2014/main" id="{4EC65458-1AD2-4466-BC56-3A7CFD653BC0}"/>
              </a:ext>
            </a:extLst>
          </p:cNvPr>
          <p:cNvSpPr/>
          <p:nvPr userDrawn="1"/>
        </p:nvSpPr>
        <p:spPr>
          <a:xfrm>
            <a:off x="11910411" y="6557088"/>
            <a:ext cx="154000" cy="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lnSpc>
                <a:spcPct val="119999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Segoe UI" panose="020B0502040204020203" pitchFamily="34" charset="0"/>
                <a:ea typeface="Helvetica Neue"/>
                <a:cs typeface="Segoe UI" panose="020B0502040204020203" pitchFamily="34" charset="0"/>
                <a:sym typeface="Helvetica Neue"/>
              </a:rPr>
              <a:pPr marL="0" lvl="0" indent="0" rtl="0">
                <a:lnSpc>
                  <a:spcPct val="119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 i="0" u="none" strike="noStrike" cap="none">
              <a:solidFill>
                <a:srgbClr val="FFFFFF"/>
              </a:solidFill>
              <a:latin typeface="Segoe UI" panose="020B0502040204020203" pitchFamily="34" charset="0"/>
              <a:ea typeface="Helvetica Neue"/>
              <a:cs typeface="Segoe UI" panose="020B050204020402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190160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8F3F83-F5F9-63FF-47EA-585BEBD40807}"/>
              </a:ext>
            </a:extLst>
          </p:cNvPr>
          <p:cNvGraphicFramePr>
            <a:graphicFrameLocks noGrp="1"/>
          </p:cNvGraphicFramePr>
          <p:nvPr/>
        </p:nvGraphicFramePr>
        <p:xfrm>
          <a:off x="5205552" y="1892529"/>
          <a:ext cx="6687999" cy="4393972"/>
        </p:xfrm>
        <a:graphic>
          <a:graphicData uri="http://schemas.openxmlformats.org/drawingml/2006/table">
            <a:tbl>
              <a:tblPr/>
              <a:tblGrid>
                <a:gridCol w="1280064">
                  <a:extLst>
                    <a:ext uri="{9D8B030D-6E8A-4147-A177-3AD203B41FA5}">
                      <a16:colId xmlns:a16="http://schemas.microsoft.com/office/drawing/2014/main" val="2716355296"/>
                    </a:ext>
                  </a:extLst>
                </a:gridCol>
                <a:gridCol w="441503">
                  <a:extLst>
                    <a:ext uri="{9D8B030D-6E8A-4147-A177-3AD203B41FA5}">
                      <a16:colId xmlns:a16="http://schemas.microsoft.com/office/drawing/2014/main" val="3393371636"/>
                    </a:ext>
                  </a:extLst>
                </a:gridCol>
                <a:gridCol w="523206">
                  <a:extLst>
                    <a:ext uri="{9D8B030D-6E8A-4147-A177-3AD203B41FA5}">
                      <a16:colId xmlns:a16="http://schemas.microsoft.com/office/drawing/2014/main" val="3303850849"/>
                    </a:ext>
                  </a:extLst>
                </a:gridCol>
                <a:gridCol w="563453">
                  <a:extLst>
                    <a:ext uri="{9D8B030D-6E8A-4147-A177-3AD203B41FA5}">
                      <a16:colId xmlns:a16="http://schemas.microsoft.com/office/drawing/2014/main" val="3704929807"/>
                    </a:ext>
                  </a:extLst>
                </a:gridCol>
                <a:gridCol w="450763">
                  <a:extLst>
                    <a:ext uri="{9D8B030D-6E8A-4147-A177-3AD203B41FA5}">
                      <a16:colId xmlns:a16="http://schemas.microsoft.com/office/drawing/2014/main" val="3700707532"/>
                    </a:ext>
                  </a:extLst>
                </a:gridCol>
                <a:gridCol w="458810">
                  <a:extLst>
                    <a:ext uri="{9D8B030D-6E8A-4147-A177-3AD203B41FA5}">
                      <a16:colId xmlns:a16="http://schemas.microsoft.com/office/drawing/2014/main" val="459616233"/>
                    </a:ext>
                  </a:extLst>
                </a:gridCol>
                <a:gridCol w="418565">
                  <a:extLst>
                    <a:ext uri="{9D8B030D-6E8A-4147-A177-3AD203B41FA5}">
                      <a16:colId xmlns:a16="http://schemas.microsoft.com/office/drawing/2014/main" val="3295440389"/>
                    </a:ext>
                  </a:extLst>
                </a:gridCol>
                <a:gridCol w="418565">
                  <a:extLst>
                    <a:ext uri="{9D8B030D-6E8A-4147-A177-3AD203B41FA5}">
                      <a16:colId xmlns:a16="http://schemas.microsoft.com/office/drawing/2014/main" val="2667202192"/>
                    </a:ext>
                  </a:extLst>
                </a:gridCol>
                <a:gridCol w="426614">
                  <a:extLst>
                    <a:ext uri="{9D8B030D-6E8A-4147-A177-3AD203B41FA5}">
                      <a16:colId xmlns:a16="http://schemas.microsoft.com/office/drawing/2014/main" val="3799236346"/>
                    </a:ext>
                  </a:extLst>
                </a:gridCol>
                <a:gridCol w="426614">
                  <a:extLst>
                    <a:ext uri="{9D8B030D-6E8A-4147-A177-3AD203B41FA5}">
                      <a16:colId xmlns:a16="http://schemas.microsoft.com/office/drawing/2014/main" val="644175415"/>
                    </a:ext>
                  </a:extLst>
                </a:gridCol>
                <a:gridCol w="426614">
                  <a:extLst>
                    <a:ext uri="{9D8B030D-6E8A-4147-A177-3AD203B41FA5}">
                      <a16:colId xmlns:a16="http://schemas.microsoft.com/office/drawing/2014/main" val="1182853917"/>
                    </a:ext>
                  </a:extLst>
                </a:gridCol>
                <a:gridCol w="426614">
                  <a:extLst>
                    <a:ext uri="{9D8B030D-6E8A-4147-A177-3AD203B41FA5}">
                      <a16:colId xmlns:a16="http://schemas.microsoft.com/office/drawing/2014/main" val="3805824080"/>
                    </a:ext>
                  </a:extLst>
                </a:gridCol>
                <a:gridCol w="426614">
                  <a:extLst>
                    <a:ext uri="{9D8B030D-6E8A-4147-A177-3AD203B41FA5}">
                      <a16:colId xmlns:a16="http://schemas.microsoft.com/office/drawing/2014/main" val="1916827451"/>
                    </a:ext>
                  </a:extLst>
                </a:gridCol>
              </a:tblGrid>
              <a:tr h="54704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DO" sz="900" b="1" noProof="0" dirty="0">
                        <a:solidFill>
                          <a:schemeClr val="bg1"/>
                        </a:solidFill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endParaRPr lang="es-DO" sz="1050" b="1" i="1" u="none" strike="noStrike" noProof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GÉNERO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DO" sz="1050" b="1" i="0" u="none" strike="noStrike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RANGO DE EDAD</a:t>
                      </a:r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egoe UI" panose="020B0502040204020203" pitchFamily="34" charset="0"/>
                          <a:cs typeface="Calibri" panose="020F0502020204030204" pitchFamily="34" charset="0"/>
                        </a:rPr>
                        <a:t>SIMPATIZANTES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822352"/>
                  </a:ext>
                </a:extLst>
              </a:tr>
              <a:tr h="12662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DO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 cap="none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Hombre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 cap="none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Mujer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 cap="none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18-24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 cap="none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25-34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 cap="none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35-49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 cap="none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50-64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 cap="non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65+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 cap="none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 cap="none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PLD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 cap="non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Fuerza del Pueblo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800" b="1" i="0" u="none" strike="noStrike" noProof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 simpatiza con ninguno</a:t>
                      </a:r>
                      <a:endParaRPr kumimoji="0" lang="es-DO" sz="800" b="1" i="0" u="none" strike="noStrike" kern="1200" cap="none" noProof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98560"/>
                  </a:ext>
                </a:extLst>
              </a:tr>
              <a:tr h="232724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                      Base: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609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597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270526"/>
                  </a:ext>
                </a:extLst>
              </a:tr>
              <a:tr h="487323">
                <a:tc>
                  <a:txBody>
                    <a:bodyPr/>
                    <a:lstStyle/>
                    <a:p>
                      <a:pPr algn="l" fontAlgn="b"/>
                      <a:r>
                        <a:rPr lang="es-DO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Luis </a:t>
                      </a:r>
                      <a:r>
                        <a:rPr lang="es-DO" sz="1100" b="1" i="0" u="none" strike="noStrike" noProof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Abinader</a:t>
                      </a:r>
                      <a:r>
                        <a:rPr lang="es-DO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 PRM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058843"/>
                  </a:ext>
                </a:extLst>
              </a:tr>
              <a:tr h="569375">
                <a:tc>
                  <a:txBody>
                    <a:bodyPr/>
                    <a:lstStyle/>
                    <a:p>
                      <a:pPr algn="l" fontAlgn="b"/>
                      <a:r>
                        <a:rPr lang="es-DO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Leonel Fernández de la Fuerza del Pueblo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808886"/>
                  </a:ext>
                </a:extLst>
              </a:tr>
              <a:tr h="487323">
                <a:tc>
                  <a:txBody>
                    <a:bodyPr/>
                    <a:lstStyle/>
                    <a:p>
                      <a:pPr algn="l" fontAlgn="b"/>
                      <a:r>
                        <a:rPr lang="es-DO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Abel Martínez del PLD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725443"/>
                  </a:ext>
                </a:extLst>
              </a:tr>
              <a:tr h="401952">
                <a:tc>
                  <a:txBody>
                    <a:bodyPr/>
                    <a:lstStyle/>
                    <a:p>
                      <a:pPr algn="l" fontAlgn="b"/>
                      <a:r>
                        <a:rPr lang="es-DO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el de otro partido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695252"/>
                  </a:ext>
                </a:extLst>
              </a:tr>
              <a:tr h="401952">
                <a:tc>
                  <a:txBody>
                    <a:bodyPr/>
                    <a:lstStyle/>
                    <a:p>
                      <a:pPr algn="l" fontAlgn="b"/>
                      <a:r>
                        <a:rPr lang="es-DO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Indeciso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091008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3749EC1-8C50-897F-030B-7FD20FD0A979}"/>
              </a:ext>
            </a:extLst>
          </p:cNvPr>
          <p:cNvGraphicFramePr/>
          <p:nvPr/>
        </p:nvGraphicFramePr>
        <p:xfrm>
          <a:off x="77154" y="1820924"/>
          <a:ext cx="4966186" cy="4987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E5CA818-9211-6577-F098-53E45FDF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>
              <a:solidFill>
                <a:srgbClr val="02204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8446C-8C9F-467D-6454-2931AD772091}"/>
              </a:ext>
            </a:extLst>
          </p:cNvPr>
          <p:cNvSpPr txBox="1"/>
          <p:nvPr/>
        </p:nvSpPr>
        <p:spPr>
          <a:xfrm>
            <a:off x="2005694" y="280148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Calibri" panose="020F0502020204030204" pitchFamily="34" charset="0"/>
                <a:cs typeface="Calibri" panose="020F0502020204030204" pitchFamily="34" charset="0"/>
              </a:rPr>
              <a:t>Base total =</a:t>
            </a:r>
            <a:r>
              <a:rPr lang="es-CO" sz="1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1,206</a:t>
            </a:r>
            <a:r>
              <a:rPr lang="es-CO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1F25E-89AA-A5AA-7CC2-86053C38BB28}"/>
              </a:ext>
            </a:extLst>
          </p:cNvPr>
          <p:cNvSpPr txBox="1"/>
          <p:nvPr/>
        </p:nvSpPr>
        <p:spPr>
          <a:xfrm>
            <a:off x="-1" y="6447036"/>
            <a:ext cx="11425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las elecciones presidenciales fuesen hoy y los candidatos fuesen Luis </a:t>
            </a:r>
            <a:r>
              <a:rPr lang="es-CO" sz="11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Abinader</a:t>
            </a:r>
            <a:r>
              <a:rPr lang="es-CO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 el PRM, Leonel Fernández por la Fuerza del Pueblo y Abel  Martínez por el PLD, ¿por cuál de estos candidatos votaría usted o votaría por el de otro partido? ¿Cuál sería este?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4FC0164-64D5-F886-00DE-9E640F2A5CF1}"/>
              </a:ext>
            </a:extLst>
          </p:cNvPr>
          <p:cNvSpPr txBox="1">
            <a:spLocks/>
          </p:cNvSpPr>
          <p:nvPr/>
        </p:nvSpPr>
        <p:spPr>
          <a:xfrm>
            <a:off x="502635" y="421298"/>
            <a:ext cx="11464078" cy="1289191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Si las elecciones hubiesen sido a finales del pasado mes de abril 2024, un 57% de los dominicanos hubiesen votado por el candidato Luis </a:t>
            </a:r>
            <a:r>
              <a:rPr lang="es-ES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Abinader</a:t>
            </a:r>
            <a:r>
              <a:rPr lang="es-E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del PRM. Por otro lado, Leonel Fernández hubiese alcanzado un 24% de los votos por La Fuerza del Pueblo. Las mujeres y los de mayor edad son los que más votarían por </a:t>
            </a:r>
            <a:r>
              <a:rPr lang="es-ES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Abinader</a:t>
            </a:r>
            <a:r>
              <a:rPr lang="es-E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CD5897-3DDD-CE86-B240-069AC857E97B}"/>
              </a:ext>
            </a:extLst>
          </p:cNvPr>
          <p:cNvSpPr/>
          <p:nvPr/>
        </p:nvSpPr>
        <p:spPr>
          <a:xfrm>
            <a:off x="77154" y="5645904"/>
            <a:ext cx="2925126" cy="707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1380" name="Picture 4" descr="Inicio - Más Luis">
            <a:extLst>
              <a:ext uri="{FF2B5EF4-FFF2-40B4-BE49-F238E27FC236}">
                <a16:creationId xmlns:a16="http://schemas.microsoft.com/office/drawing/2014/main" id="{F167265E-ECA5-8DEF-BA39-90CBCE172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8" y="4829775"/>
            <a:ext cx="792872" cy="71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6" descr="Juliana Diputada">
            <a:extLst>
              <a:ext uri="{FF2B5EF4-FFF2-40B4-BE49-F238E27FC236}">
                <a16:creationId xmlns:a16="http://schemas.microsoft.com/office/drawing/2014/main" id="{B47519B8-CF76-B12A-47F6-D515396C7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0"/>
          <a:stretch/>
        </p:blipFill>
        <p:spPr bwMode="auto">
          <a:xfrm>
            <a:off x="1008116" y="4817624"/>
            <a:ext cx="959575" cy="72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4" name="Picture 8" descr="Alcalde Abel Martínez - Ayuntamiento del Municipio de Santiago R.D.">
            <a:extLst>
              <a:ext uri="{FF2B5EF4-FFF2-40B4-BE49-F238E27FC236}">
                <a16:creationId xmlns:a16="http://schemas.microsoft.com/office/drawing/2014/main" id="{7C73532E-47E5-F3AA-50E9-0B80B6483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11"/>
          <a:stretch/>
        </p:blipFill>
        <p:spPr bwMode="auto">
          <a:xfrm>
            <a:off x="2082010" y="4817624"/>
            <a:ext cx="990368" cy="7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7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5CA818-9211-6577-F098-53E45FDF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>
              <a:solidFill>
                <a:srgbClr val="02204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1F25E-89AA-A5AA-7CC2-86053C38BB28}"/>
              </a:ext>
            </a:extLst>
          </p:cNvPr>
          <p:cNvSpPr txBox="1"/>
          <p:nvPr/>
        </p:nvSpPr>
        <p:spPr>
          <a:xfrm>
            <a:off x="-1" y="6447036"/>
            <a:ext cx="11425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 las elecciones presidenciales fuesen hoy y los candidatos fuesen Luis Abinader por el PRM, Leonel Fernández por La Fuerza del Pueblo y Abel  Martínez por el PLD, ¿por cuál de estos candidatos votaría usted o votaría por el de otro partido? ¿Cuál sería este?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4FC0164-64D5-F886-00DE-9E640F2A5CF1}"/>
              </a:ext>
            </a:extLst>
          </p:cNvPr>
          <p:cNvSpPr txBox="1">
            <a:spLocks/>
          </p:cNvSpPr>
          <p:nvPr/>
        </p:nvSpPr>
        <p:spPr>
          <a:xfrm>
            <a:off x="502635" y="421298"/>
            <a:ext cx="11464078" cy="1289191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 intención de voto por el candidato del PRM, Luis Abinader, sigue aumentando con el paso de las mediciones, alcanzando un 57% a finales de abril de este 2024. Una alta diferencia de 33% frente al segundo candidato más cercano Leonel Fernández.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CD5897-3DDD-CE86-B240-069AC857E97B}"/>
              </a:ext>
            </a:extLst>
          </p:cNvPr>
          <p:cNvSpPr/>
          <p:nvPr/>
        </p:nvSpPr>
        <p:spPr>
          <a:xfrm>
            <a:off x="153909" y="5847667"/>
            <a:ext cx="3620064" cy="525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F642490-5873-401A-4BDA-8F49D366AA6F}"/>
              </a:ext>
            </a:extLst>
          </p:cNvPr>
          <p:cNvGraphicFramePr/>
          <p:nvPr/>
        </p:nvGraphicFramePr>
        <p:xfrm>
          <a:off x="-1" y="1877961"/>
          <a:ext cx="12087225" cy="449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DE799DC-FECA-C8D1-9146-7E067344BB61}"/>
              </a:ext>
            </a:extLst>
          </p:cNvPr>
          <p:cNvSpPr txBox="1"/>
          <p:nvPr/>
        </p:nvSpPr>
        <p:spPr>
          <a:xfrm>
            <a:off x="9465962" y="556631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=1,206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C3B655-7E26-0AF0-D25C-41A2111450F8}"/>
              </a:ext>
            </a:extLst>
          </p:cNvPr>
          <p:cNvSpPr txBox="1"/>
          <p:nvPr/>
        </p:nvSpPr>
        <p:spPr>
          <a:xfrm>
            <a:off x="1619250" y="5543577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n=1,197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25119D-77A4-200B-DD2E-4BEEF86A785A}"/>
              </a:ext>
            </a:extLst>
          </p:cNvPr>
          <p:cNvSpPr txBox="1"/>
          <p:nvPr/>
        </p:nvSpPr>
        <p:spPr>
          <a:xfrm>
            <a:off x="5542606" y="555263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n=1,197</a:t>
            </a:r>
          </a:p>
        </p:txBody>
      </p:sp>
    </p:spTree>
    <p:extLst>
      <p:ext uri="{BB962C8B-B14F-4D97-AF65-F5344CB8AC3E}">
        <p14:creationId xmlns:p14="http://schemas.microsoft.com/office/powerpoint/2010/main" val="55224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9496F2-3075-4066-9DA9-35CC524437D0}"/>
              </a:ext>
            </a:extLst>
          </p:cNvPr>
          <p:cNvSpPr/>
          <p:nvPr/>
        </p:nvSpPr>
        <p:spPr>
          <a:xfrm>
            <a:off x="0" y="6530402"/>
            <a:ext cx="11506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¿Cuál frase se ajusta mejor a su decisión sobre el voto presidencial?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E8DA48-F6DB-4E53-869F-B8AFC35C165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Casi un 70% de los dominicanos ya tiene una decisión final sobre su próximo voto presidencial. Los hombres y las personas con más edad son quienes tienden a tener una decisión ya tomada.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97B4E94-AF13-461C-A26F-8F60C4B11C6A}"/>
              </a:ext>
            </a:extLst>
          </p:cNvPr>
          <p:cNvGraphicFramePr/>
          <p:nvPr/>
        </p:nvGraphicFramePr>
        <p:xfrm>
          <a:off x="172584" y="1264469"/>
          <a:ext cx="4972069" cy="507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62B102-EBDF-8303-F390-8FBB807F3B82}"/>
              </a:ext>
            </a:extLst>
          </p:cNvPr>
          <p:cNvGraphicFramePr>
            <a:graphicFrameLocks noGrp="1"/>
          </p:cNvGraphicFramePr>
          <p:nvPr/>
        </p:nvGraphicFramePr>
        <p:xfrm>
          <a:off x="5287224" y="1759364"/>
          <a:ext cx="6824557" cy="4419763"/>
        </p:xfrm>
        <a:graphic>
          <a:graphicData uri="http://schemas.openxmlformats.org/drawingml/2006/table">
            <a:tbl>
              <a:tblPr/>
              <a:tblGrid>
                <a:gridCol w="1306200">
                  <a:extLst>
                    <a:ext uri="{9D8B030D-6E8A-4147-A177-3AD203B41FA5}">
                      <a16:colId xmlns:a16="http://schemas.microsoft.com/office/drawing/2014/main" val="2716355296"/>
                    </a:ext>
                  </a:extLst>
                </a:gridCol>
                <a:gridCol w="450518">
                  <a:extLst>
                    <a:ext uri="{9D8B030D-6E8A-4147-A177-3AD203B41FA5}">
                      <a16:colId xmlns:a16="http://schemas.microsoft.com/office/drawing/2014/main" val="3393371636"/>
                    </a:ext>
                  </a:extLst>
                </a:gridCol>
                <a:gridCol w="533888">
                  <a:extLst>
                    <a:ext uri="{9D8B030D-6E8A-4147-A177-3AD203B41FA5}">
                      <a16:colId xmlns:a16="http://schemas.microsoft.com/office/drawing/2014/main" val="3303850849"/>
                    </a:ext>
                  </a:extLst>
                </a:gridCol>
                <a:gridCol w="574957">
                  <a:extLst>
                    <a:ext uri="{9D8B030D-6E8A-4147-A177-3AD203B41FA5}">
                      <a16:colId xmlns:a16="http://schemas.microsoft.com/office/drawing/2014/main" val="3704929807"/>
                    </a:ext>
                  </a:extLst>
                </a:gridCol>
                <a:gridCol w="459967">
                  <a:extLst>
                    <a:ext uri="{9D8B030D-6E8A-4147-A177-3AD203B41FA5}">
                      <a16:colId xmlns:a16="http://schemas.microsoft.com/office/drawing/2014/main" val="3700707532"/>
                    </a:ext>
                  </a:extLst>
                </a:gridCol>
                <a:gridCol w="468178">
                  <a:extLst>
                    <a:ext uri="{9D8B030D-6E8A-4147-A177-3AD203B41FA5}">
                      <a16:colId xmlns:a16="http://schemas.microsoft.com/office/drawing/2014/main" val="459616233"/>
                    </a:ext>
                  </a:extLst>
                </a:gridCol>
                <a:gridCol w="427112">
                  <a:extLst>
                    <a:ext uri="{9D8B030D-6E8A-4147-A177-3AD203B41FA5}">
                      <a16:colId xmlns:a16="http://schemas.microsoft.com/office/drawing/2014/main" val="3295440389"/>
                    </a:ext>
                  </a:extLst>
                </a:gridCol>
                <a:gridCol w="427112">
                  <a:extLst>
                    <a:ext uri="{9D8B030D-6E8A-4147-A177-3AD203B41FA5}">
                      <a16:colId xmlns:a16="http://schemas.microsoft.com/office/drawing/2014/main" val="2667202192"/>
                    </a:ext>
                  </a:extLst>
                </a:gridCol>
                <a:gridCol w="435325">
                  <a:extLst>
                    <a:ext uri="{9D8B030D-6E8A-4147-A177-3AD203B41FA5}">
                      <a16:colId xmlns:a16="http://schemas.microsoft.com/office/drawing/2014/main" val="3799236346"/>
                    </a:ext>
                  </a:extLst>
                </a:gridCol>
                <a:gridCol w="435325">
                  <a:extLst>
                    <a:ext uri="{9D8B030D-6E8A-4147-A177-3AD203B41FA5}">
                      <a16:colId xmlns:a16="http://schemas.microsoft.com/office/drawing/2014/main" val="644175415"/>
                    </a:ext>
                  </a:extLst>
                </a:gridCol>
                <a:gridCol w="435325">
                  <a:extLst>
                    <a:ext uri="{9D8B030D-6E8A-4147-A177-3AD203B41FA5}">
                      <a16:colId xmlns:a16="http://schemas.microsoft.com/office/drawing/2014/main" val="1182853917"/>
                    </a:ext>
                  </a:extLst>
                </a:gridCol>
                <a:gridCol w="435325">
                  <a:extLst>
                    <a:ext uri="{9D8B030D-6E8A-4147-A177-3AD203B41FA5}">
                      <a16:colId xmlns:a16="http://schemas.microsoft.com/office/drawing/2014/main" val="3805824080"/>
                    </a:ext>
                  </a:extLst>
                </a:gridCol>
                <a:gridCol w="435325">
                  <a:extLst>
                    <a:ext uri="{9D8B030D-6E8A-4147-A177-3AD203B41FA5}">
                      <a16:colId xmlns:a16="http://schemas.microsoft.com/office/drawing/2014/main" val="1916827451"/>
                    </a:ext>
                  </a:extLst>
                </a:gridCol>
              </a:tblGrid>
              <a:tr h="60276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bg1"/>
                        </a:solidFill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endParaRPr lang="es-DO" sz="1050" b="1" i="1" u="none" strike="noStrik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GÉNERO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DO" sz="1050" b="1" i="0" u="none" strike="noStrike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RANGO DE EDAD</a:t>
                      </a:r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egoe UI" panose="020B0502040204020203" pitchFamily="34" charset="0"/>
                          <a:cs typeface="Calibri" panose="020F0502020204030204" pitchFamily="34" charset="0"/>
                        </a:rPr>
                        <a:t>SIMPATIZANTES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822352"/>
                  </a:ext>
                </a:extLst>
              </a:tr>
              <a:tr h="13952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DO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 cap="none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Hombre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 cap="none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Mujer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 cap="none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18-24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 cap="none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25-34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 cap="none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35-49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 cap="none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50-64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 cap="non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65+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 cap="none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 cap="none" noProof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PLD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DO" sz="1050" b="1" i="0" u="none" strike="noStrike" kern="1200" cap="non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Fuerza del Pueblo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DO" sz="800" b="1" i="0" u="none" strike="noStrike" noProof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 simpatiza con ninguno</a:t>
                      </a:r>
                      <a:endParaRPr kumimoji="0" lang="es-DO" sz="800" b="1" i="0" u="none" strike="noStrike" kern="1200" cap="none" noProof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98560"/>
                  </a:ext>
                </a:extLst>
              </a:tr>
              <a:tr h="256428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                      Base: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609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597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270526"/>
                  </a:ext>
                </a:extLst>
              </a:tr>
              <a:tr h="9247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Tengo el voto decidido y es muy difícil que cambie antes de las elecciones.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058843"/>
                  </a:ext>
                </a:extLst>
              </a:tr>
              <a:tr h="49872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tengo decidido como votare.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695252"/>
                  </a:ext>
                </a:extLst>
              </a:tr>
              <a:tr h="74185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Tengo el voto decidido, pero puede que cambie antes de las elecciones.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98236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0959BE4-738B-2B7C-2081-A7777E680007}"/>
              </a:ext>
            </a:extLst>
          </p:cNvPr>
          <p:cNvSpPr txBox="1"/>
          <p:nvPr/>
        </p:nvSpPr>
        <p:spPr>
          <a:xfrm>
            <a:off x="1128913" y="5595232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=1,206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699E0-F876-0288-DA9C-EDEA0F75D66C}"/>
              </a:ext>
            </a:extLst>
          </p:cNvPr>
          <p:cNvSpPr txBox="1"/>
          <p:nvPr/>
        </p:nvSpPr>
        <p:spPr>
          <a:xfrm>
            <a:off x="2271913" y="5589825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n=1,197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A4C81-CA9D-6D56-A7C5-E37D25192413}"/>
              </a:ext>
            </a:extLst>
          </p:cNvPr>
          <p:cNvSpPr txBox="1"/>
          <p:nvPr/>
        </p:nvSpPr>
        <p:spPr>
          <a:xfrm>
            <a:off x="3361931" y="5593531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n=1,197</a:t>
            </a:r>
          </a:p>
        </p:txBody>
      </p:sp>
    </p:spTree>
    <p:extLst>
      <p:ext uri="{BB962C8B-B14F-4D97-AF65-F5344CB8AC3E}">
        <p14:creationId xmlns:p14="http://schemas.microsoft.com/office/powerpoint/2010/main" val="294891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97B4E94-AF13-461C-A26F-8F60C4B11C6A}"/>
              </a:ext>
            </a:extLst>
          </p:cNvPr>
          <p:cNvGraphicFramePr/>
          <p:nvPr/>
        </p:nvGraphicFramePr>
        <p:xfrm>
          <a:off x="0" y="1459345"/>
          <a:ext cx="5468293" cy="4881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89496F2-3075-4066-9DA9-35CC524437D0}"/>
              </a:ext>
            </a:extLst>
          </p:cNvPr>
          <p:cNvSpPr/>
          <p:nvPr/>
        </p:nvSpPr>
        <p:spPr>
          <a:xfrm>
            <a:off x="0" y="6514282"/>
            <a:ext cx="11506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¿Qué cualidad es más importante en la elección de un candidato presidencial?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E8DA48-F6DB-4E53-869F-B8AFC35C165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932814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El poder traer cambio al país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es considerado como la cualidad más importante de un candidato para los dominicanos. Cabe destacar que los dominicanos, en esta medición, consideran un historial que demuestre que el candidato </a:t>
            </a:r>
            <a:r>
              <a:rPr kumimoji="0" lang="es-ES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pueda aportar riqueza y prosperidad al país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como la segunda cualidad más importante.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396750-FA39-58B4-90B9-12C051B647F6}"/>
              </a:ext>
            </a:extLst>
          </p:cNvPr>
          <p:cNvGraphicFramePr>
            <a:graphicFrameLocks noGrp="1"/>
          </p:cNvGraphicFramePr>
          <p:nvPr/>
        </p:nvGraphicFramePr>
        <p:xfrm>
          <a:off x="5556711" y="1815821"/>
          <a:ext cx="6617529" cy="4264590"/>
        </p:xfrm>
        <a:graphic>
          <a:graphicData uri="http://schemas.openxmlformats.org/drawingml/2006/table">
            <a:tbl>
              <a:tblPr/>
              <a:tblGrid>
                <a:gridCol w="1291028">
                  <a:extLst>
                    <a:ext uri="{9D8B030D-6E8A-4147-A177-3AD203B41FA5}">
                      <a16:colId xmlns:a16="http://schemas.microsoft.com/office/drawing/2014/main" val="2716355296"/>
                    </a:ext>
                  </a:extLst>
                </a:gridCol>
                <a:gridCol w="481968">
                  <a:extLst>
                    <a:ext uri="{9D8B030D-6E8A-4147-A177-3AD203B41FA5}">
                      <a16:colId xmlns:a16="http://schemas.microsoft.com/office/drawing/2014/main" val="3393371636"/>
                    </a:ext>
                  </a:extLst>
                </a:gridCol>
                <a:gridCol w="578838">
                  <a:extLst>
                    <a:ext uri="{9D8B030D-6E8A-4147-A177-3AD203B41FA5}">
                      <a16:colId xmlns:a16="http://schemas.microsoft.com/office/drawing/2014/main" val="3303850849"/>
                    </a:ext>
                  </a:extLst>
                </a:gridCol>
                <a:gridCol w="391184">
                  <a:extLst>
                    <a:ext uri="{9D8B030D-6E8A-4147-A177-3AD203B41FA5}">
                      <a16:colId xmlns:a16="http://schemas.microsoft.com/office/drawing/2014/main" val="3704929807"/>
                    </a:ext>
                  </a:extLst>
                </a:gridCol>
                <a:gridCol w="428787">
                  <a:extLst>
                    <a:ext uri="{9D8B030D-6E8A-4147-A177-3AD203B41FA5}">
                      <a16:colId xmlns:a16="http://schemas.microsoft.com/office/drawing/2014/main" val="3700707532"/>
                    </a:ext>
                  </a:extLst>
                </a:gridCol>
                <a:gridCol w="436444">
                  <a:extLst>
                    <a:ext uri="{9D8B030D-6E8A-4147-A177-3AD203B41FA5}">
                      <a16:colId xmlns:a16="http://schemas.microsoft.com/office/drawing/2014/main" val="459616233"/>
                    </a:ext>
                  </a:extLst>
                </a:gridCol>
                <a:gridCol w="398158">
                  <a:extLst>
                    <a:ext uri="{9D8B030D-6E8A-4147-A177-3AD203B41FA5}">
                      <a16:colId xmlns:a16="http://schemas.microsoft.com/office/drawing/2014/main" val="3295440389"/>
                    </a:ext>
                  </a:extLst>
                </a:gridCol>
                <a:gridCol w="398158">
                  <a:extLst>
                    <a:ext uri="{9D8B030D-6E8A-4147-A177-3AD203B41FA5}">
                      <a16:colId xmlns:a16="http://schemas.microsoft.com/office/drawing/2014/main" val="2667202192"/>
                    </a:ext>
                  </a:extLst>
                </a:gridCol>
                <a:gridCol w="405816">
                  <a:extLst>
                    <a:ext uri="{9D8B030D-6E8A-4147-A177-3AD203B41FA5}">
                      <a16:colId xmlns:a16="http://schemas.microsoft.com/office/drawing/2014/main" val="3799236346"/>
                    </a:ext>
                  </a:extLst>
                </a:gridCol>
                <a:gridCol w="405816">
                  <a:extLst>
                    <a:ext uri="{9D8B030D-6E8A-4147-A177-3AD203B41FA5}">
                      <a16:colId xmlns:a16="http://schemas.microsoft.com/office/drawing/2014/main" val="644175415"/>
                    </a:ext>
                  </a:extLst>
                </a:gridCol>
                <a:gridCol w="405816">
                  <a:extLst>
                    <a:ext uri="{9D8B030D-6E8A-4147-A177-3AD203B41FA5}">
                      <a16:colId xmlns:a16="http://schemas.microsoft.com/office/drawing/2014/main" val="1182853917"/>
                    </a:ext>
                  </a:extLst>
                </a:gridCol>
                <a:gridCol w="519627">
                  <a:extLst>
                    <a:ext uri="{9D8B030D-6E8A-4147-A177-3AD203B41FA5}">
                      <a16:colId xmlns:a16="http://schemas.microsoft.com/office/drawing/2014/main" val="3805824080"/>
                    </a:ext>
                  </a:extLst>
                </a:gridCol>
                <a:gridCol w="475889">
                  <a:extLst>
                    <a:ext uri="{9D8B030D-6E8A-4147-A177-3AD203B41FA5}">
                      <a16:colId xmlns:a16="http://schemas.microsoft.com/office/drawing/2014/main" val="1916827451"/>
                    </a:ext>
                  </a:extLst>
                </a:gridCol>
              </a:tblGrid>
              <a:tr h="33024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es-ES" sz="1000" b="1" i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es-DO" sz="1000" b="1" i="1" u="none" strike="noStrike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kumimoji="0" lang="es-DO" sz="1000" b="1" i="0" u="none" strike="noStrike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DO" sz="1000" b="1" i="0" u="none" strike="noStrike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GÉNERO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DO" sz="1000" b="1" i="0" u="none" strike="noStrike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RANGO DE EDAD</a:t>
                      </a:r>
                      <a:endParaRPr 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egoe UI" panose="020B0502040204020203" pitchFamily="34" charset="0"/>
                          <a:cs typeface="Calibri" panose="020F0502020204030204" pitchFamily="34" charset="0"/>
                        </a:rPr>
                        <a:t>SIMPATIZANTES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822352"/>
                  </a:ext>
                </a:extLst>
              </a:tr>
              <a:tr h="5302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DO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s-DO" sz="1000" b="1" i="0" u="none" strike="noStrike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Hombre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s-DO" sz="1000" b="1" i="0" u="none" strike="noStrike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Mujer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s-DO" sz="1000" b="1" i="0" u="none" strike="noStrike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18-24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s-DO" sz="1000" b="1" i="0" u="none" strike="noStrike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25-34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s-DO" sz="1000" b="1" i="0" u="none" strike="noStrike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35-49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s-DO" sz="1000" b="1" i="0" u="none" strike="noStrike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50-64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kumimoji="0" lang="es-DO" sz="1000" b="1" i="0" u="none" strike="noStrike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65+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DO" sz="1000" b="1" i="0" u="none" strike="noStrike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DO" sz="1000" b="1" i="0" u="none" strike="noStrike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DO" sz="1000" b="1" i="0" u="none" strike="noStrike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Fuerza del Pueblo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 simpatiza con </a:t>
                      </a:r>
                      <a:r>
                        <a:rPr lang="en-US" sz="8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ninguno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98560"/>
                  </a:ext>
                </a:extLst>
              </a:tr>
              <a:tr h="161548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kern="1200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                       Base: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609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597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CA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739429"/>
                  </a:ext>
                </a:extLst>
              </a:tr>
              <a:tr h="62980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Puede traer cambios al país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816869"/>
                  </a:ext>
                </a:extLst>
              </a:tr>
              <a:tr h="7232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 historial muestra que pueden aportar riqueza y prosperidad al país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921837"/>
                  </a:ext>
                </a:extLst>
              </a:tr>
              <a:tr h="42377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preocupa por personas como yo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7940"/>
                  </a:ext>
                </a:extLst>
              </a:tr>
              <a:tr h="62980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Muestra buen juicio en sus decisiones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190654"/>
                  </a:ext>
                </a:extLst>
              </a:tr>
              <a:tr h="83583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Tiene la experiencia adecuada para ser presidente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97793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8DA8F8E-A145-7FEB-B2DE-D0DADB35BE40}"/>
              </a:ext>
            </a:extLst>
          </p:cNvPr>
          <p:cNvSpPr txBox="1"/>
          <p:nvPr/>
        </p:nvSpPr>
        <p:spPr>
          <a:xfrm>
            <a:off x="2330016" y="2373373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Base total =1,206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D356A-C3D5-7C15-A75B-1A6A83E84D0C}"/>
              </a:ext>
            </a:extLst>
          </p:cNvPr>
          <p:cNvSpPr txBox="1"/>
          <p:nvPr/>
        </p:nvSpPr>
        <p:spPr>
          <a:xfrm>
            <a:off x="1499889" y="6097474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=1206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E7B8E8-4493-870C-41E8-9AC113348E4E}"/>
              </a:ext>
            </a:extLst>
          </p:cNvPr>
          <p:cNvSpPr txBox="1"/>
          <p:nvPr/>
        </p:nvSpPr>
        <p:spPr>
          <a:xfrm>
            <a:off x="2335077" y="6094777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n=1,197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037F5-59B0-0F6C-F264-56A70EE74DCA}"/>
              </a:ext>
            </a:extLst>
          </p:cNvPr>
          <p:cNvSpPr txBox="1"/>
          <p:nvPr/>
        </p:nvSpPr>
        <p:spPr>
          <a:xfrm>
            <a:off x="3206476" y="6080411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n=1,197</a:t>
            </a:r>
          </a:p>
        </p:txBody>
      </p:sp>
    </p:spTree>
    <p:extLst>
      <p:ext uri="{BB962C8B-B14F-4D97-AF65-F5344CB8AC3E}">
        <p14:creationId xmlns:p14="http://schemas.microsoft.com/office/powerpoint/2010/main" val="291819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E6F1936-D4EB-4802-9B85-5E261E416648}"/>
              </a:ext>
            </a:extLst>
          </p:cNvPr>
          <p:cNvSpPr>
            <a:spLocks noGrp="1"/>
          </p:cNvSpPr>
          <p:nvPr/>
        </p:nvSpPr>
        <p:spPr>
          <a:xfrm>
            <a:off x="127589" y="423519"/>
            <a:ext cx="10976535" cy="510384"/>
          </a:xfrm>
          <a:prstGeom prst="rect">
            <a:avLst/>
          </a:prstGeom>
          <a:noFill/>
        </p:spPr>
        <p:txBody>
          <a:bodyPr lIns="0" tIns="457200" rIns="0" bIns="457200" anchor="ctr" anchorCtr="0">
            <a:noAutofit/>
          </a:bodyPr>
          <a:lstStyle>
            <a:lvl1pPr marL="0" indent="0" algn="l" defTabSz="342856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35A147"/>
              </a:buClr>
              <a:buFont typeface="Arial"/>
              <a:buNone/>
              <a:defRPr lang="en-US" sz="2400" b="1" kern="1200" baseline="0" dirty="0" smtClean="0">
                <a:solidFill>
                  <a:schemeClr val="lt1"/>
                </a:solidFill>
                <a:latin typeface="ITC Franklin Gothic Std Book" panose="020B0504030503020204" pitchFamily="34" charset="0"/>
                <a:ea typeface="+mn-ea"/>
                <a:cs typeface="+mn-cs"/>
              </a:defRPr>
            </a:lvl1pPr>
            <a:lvl2pPr marL="680951" indent="-342856" algn="l" defTabSz="342856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35A147"/>
              </a:buClr>
              <a:buFont typeface="Arial" pitchFamily="34" charset="0"/>
              <a:buChar char="•"/>
              <a:defRPr sz="1200" kern="1200" baseline="0">
                <a:solidFill>
                  <a:schemeClr val="tx2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028571" indent="-342856" algn="l" defTabSz="342856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35A147"/>
              </a:buClr>
              <a:buFont typeface="Arial"/>
              <a:buChar char="•"/>
              <a:defRPr sz="1100" kern="1200" baseline="0">
                <a:solidFill>
                  <a:schemeClr val="tx2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69045" indent="-340477" algn="l" defTabSz="342856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35A147"/>
              </a:buClr>
              <a:buFont typeface="Arial" pitchFamily="34" charset="0"/>
              <a:buChar char="•"/>
              <a:defRPr sz="900" kern="1200" baseline="0">
                <a:solidFill>
                  <a:schemeClr val="tx2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714282" indent="-342856" algn="l" defTabSz="342856" rtl="0" eaLnBrk="1" latinLnBrk="0" hangingPunct="1">
              <a:lnSpc>
                <a:spcPct val="100000"/>
              </a:lnSpc>
              <a:spcBef>
                <a:spcPts val="525"/>
              </a:spcBef>
              <a:buClr>
                <a:srgbClr val="35A147"/>
              </a:buClr>
              <a:buFont typeface="Arial" pitchFamily="34" charset="0"/>
              <a:buChar char="•"/>
              <a:defRPr sz="900" kern="1200" baseline="0">
                <a:solidFill>
                  <a:schemeClr val="tx2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1885709" indent="-171429" algn="l" defTabSz="34285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67" indent="-171429" algn="l" defTabSz="34285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24" indent="-171429" algn="l" defTabSz="34285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79" indent="-171429" algn="l" defTabSz="34285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3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5A147"/>
              </a:buClr>
              <a:buSzTx/>
              <a:buFont typeface="Arial"/>
              <a:buNone/>
              <a:tabLst/>
              <a:defRPr/>
            </a:pPr>
            <a:r>
              <a:rPr kumimoji="0" lang="es-DO" sz="2800" b="1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Declaración de metodología</a:t>
            </a:r>
            <a:endParaRPr kumimoji="0" lang="es-DO" sz="2800" b="1" i="0" u="none" strike="noStrike" kern="1200" cap="none" spc="0" normalizeH="0" baseline="0" noProof="0">
              <a:ln>
                <a:noFill/>
              </a:ln>
              <a:solidFill>
                <a:srgbClr val="02204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43174A-43AC-4ED2-9249-022C36BBD123}"/>
              </a:ext>
            </a:extLst>
          </p:cNvPr>
          <p:cNvSpPr txBox="1"/>
          <p:nvPr/>
        </p:nvSpPr>
        <p:spPr>
          <a:xfrm>
            <a:off x="712269" y="1108269"/>
            <a:ext cx="1047228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Mark Penn / Stagwell (certificado No. 2019-09-046 de la JCE) efectuó esta encuesta de cara a cara ante 1,206 encuestados quienes han indicado que de seguro probablemente votarán en mayo del 2024. El trabajo de campo fue realizado entre el 25 y el 28 de abril, es decir después del debate electoral. El margen de error es de más o menos 2.8%. Los datos fueron ponderados para ser representativos de la población dominicana, y el público con mayor probabilidad de votar en mayo de 2024 se identifica entre esta población. Los resultados están analizados por género, edad, y educación.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 este reporte, preguntas claves fueron comparadas con mediciones anteriores realizadas en octubre del 2022 y mayo del 2023.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Los datos fueron recopilados por un equipo de trabajo y alojados en una plataforma segura e independiente. Esta encuesta fue auspiciada por un grupo del sector privado dominicano. Mark Penn y sus empresas han estado realizando encuestas políticas en República Dominicana desde hace más de 40 años.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Esta encuesta fue supervisada por los encuestadores: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Mark Penn (Presidente y Director Ejecutivo de Stagwell)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Dritan Nesho (CEO de HarrisX)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51537-2716-C9EA-CC75-7E34A97BA672}"/>
              </a:ext>
            </a:extLst>
          </p:cNvPr>
          <p:cNvSpPr txBox="1"/>
          <p:nvPr/>
        </p:nvSpPr>
        <p:spPr>
          <a:xfrm>
            <a:off x="660399" y="6239589"/>
            <a:ext cx="900043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Nota: Algunos de los porcentajes puede que no sumen 100% debido a redondeo.</a:t>
            </a:r>
          </a:p>
        </p:txBody>
      </p:sp>
    </p:spTree>
    <p:extLst>
      <p:ext uri="{BB962C8B-B14F-4D97-AF65-F5344CB8AC3E}">
        <p14:creationId xmlns:p14="http://schemas.microsoft.com/office/powerpoint/2010/main" val="24234321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hite">
  <a:themeElements>
    <a:clrScheme name="White">
      <a:dk1>
        <a:srgbClr val="4D4D4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1195</Words>
  <Application>Microsoft Office PowerPoint</Application>
  <PresentationFormat>Widescreen</PresentationFormat>
  <Paragraphs>291</Paragraphs>
  <Slides>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Helvetica Neue</vt:lpstr>
      <vt:lpstr>Helvetica Neue Light</vt:lpstr>
      <vt:lpstr>Segoe UI</vt:lpstr>
      <vt:lpstr>White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 OPINIÓN PÚBLICA</dc:title>
  <dc:creator>Hugo Rondon</dc:creator>
  <cp:lastModifiedBy>Hugo Rondon</cp:lastModifiedBy>
  <cp:revision>3</cp:revision>
  <cp:lastPrinted>2024-05-03T20:45:32Z</cp:lastPrinted>
  <dcterms:created xsi:type="dcterms:W3CDTF">2024-05-03T20:06:38Z</dcterms:created>
  <dcterms:modified xsi:type="dcterms:W3CDTF">2024-05-06T16:20:20Z</dcterms:modified>
</cp:coreProperties>
</file>